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ppt/notesSlides/notesSlide48.xml" ContentType="application/vnd.openxmlformats-officedocument.presentationml.notesSlide+xml"/>
  <Override PartName="/ppt/notesSlides/notesSlide49.xml" ContentType="application/vnd.openxmlformats-officedocument.presentationml.notesSlide+xml"/>
  <Override PartName="/ppt/notesSlides/notesSlide50.xml" ContentType="application/vnd.openxmlformats-officedocument.presentationml.notesSlide+xml"/>
  <Override PartName="/ppt/notesSlides/notesSlide5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68" r:id="rId1"/>
  </p:sldMasterIdLst>
  <p:notesMasterIdLst>
    <p:notesMasterId r:id="rId53"/>
  </p:notesMasterIdLst>
  <p:handoutMasterIdLst>
    <p:handoutMasterId r:id="rId54"/>
  </p:handoutMasterIdLst>
  <p:sldIdLst>
    <p:sldId id="265" r:id="rId2"/>
    <p:sldId id="257" r:id="rId3"/>
    <p:sldId id="273" r:id="rId4"/>
    <p:sldId id="270" r:id="rId5"/>
    <p:sldId id="271" r:id="rId6"/>
    <p:sldId id="272" r:id="rId7"/>
    <p:sldId id="266" r:id="rId8"/>
    <p:sldId id="258" r:id="rId9"/>
    <p:sldId id="275" r:id="rId10"/>
    <p:sldId id="276" r:id="rId11"/>
    <p:sldId id="290" r:id="rId12"/>
    <p:sldId id="256" r:id="rId13"/>
    <p:sldId id="259" r:id="rId14"/>
    <p:sldId id="260" r:id="rId15"/>
    <p:sldId id="261" r:id="rId16"/>
    <p:sldId id="262" r:id="rId17"/>
    <p:sldId id="263" r:id="rId18"/>
    <p:sldId id="264" r:id="rId19"/>
    <p:sldId id="277" r:id="rId20"/>
    <p:sldId id="306" r:id="rId21"/>
    <p:sldId id="307" r:id="rId22"/>
    <p:sldId id="308" r:id="rId23"/>
    <p:sldId id="309" r:id="rId24"/>
    <p:sldId id="310" r:id="rId25"/>
    <p:sldId id="311" r:id="rId26"/>
    <p:sldId id="300" r:id="rId27"/>
    <p:sldId id="301" r:id="rId28"/>
    <p:sldId id="302" r:id="rId29"/>
    <p:sldId id="299" r:id="rId30"/>
    <p:sldId id="305" r:id="rId31"/>
    <p:sldId id="304" r:id="rId32"/>
    <p:sldId id="312" r:id="rId33"/>
    <p:sldId id="295" r:id="rId34"/>
    <p:sldId id="297" r:id="rId35"/>
    <p:sldId id="278" r:id="rId36"/>
    <p:sldId id="279" r:id="rId37"/>
    <p:sldId id="280" r:id="rId38"/>
    <p:sldId id="281" r:id="rId39"/>
    <p:sldId id="282" r:id="rId40"/>
    <p:sldId id="283" r:id="rId41"/>
    <p:sldId id="284" r:id="rId42"/>
    <p:sldId id="285" r:id="rId43"/>
    <p:sldId id="286" r:id="rId44"/>
    <p:sldId id="287" r:id="rId45"/>
    <p:sldId id="288" r:id="rId46"/>
    <p:sldId id="289" r:id="rId47"/>
    <p:sldId id="292" r:id="rId48"/>
    <p:sldId id="269" r:id="rId49"/>
    <p:sldId id="267" r:id="rId50"/>
    <p:sldId id="268" r:id="rId51"/>
    <p:sldId id="274" r:id="rId52"/>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914400" rtl="0" eaLnBrk="1" latinLnBrk="0" hangingPunct="1">
      <a:defRPr sz="2400" kern="1200">
        <a:solidFill>
          <a:schemeClr val="tx1"/>
        </a:solidFill>
        <a:latin typeface="Times New Roman" charset="0"/>
        <a:ea typeface="+mn-ea"/>
        <a:cs typeface="+mn-cs"/>
      </a:defRPr>
    </a:lvl6pPr>
    <a:lvl7pPr marL="2743200" algn="l" defTabSz="914400" rtl="0" eaLnBrk="1" latinLnBrk="0" hangingPunct="1">
      <a:defRPr sz="2400" kern="1200">
        <a:solidFill>
          <a:schemeClr val="tx1"/>
        </a:solidFill>
        <a:latin typeface="Times New Roman" charset="0"/>
        <a:ea typeface="+mn-ea"/>
        <a:cs typeface="+mn-cs"/>
      </a:defRPr>
    </a:lvl7pPr>
    <a:lvl8pPr marL="3200400" algn="l" defTabSz="914400" rtl="0" eaLnBrk="1" latinLnBrk="0" hangingPunct="1">
      <a:defRPr sz="2400" kern="1200">
        <a:solidFill>
          <a:schemeClr val="tx1"/>
        </a:solidFill>
        <a:latin typeface="Times New Roman" charset="0"/>
        <a:ea typeface="+mn-ea"/>
        <a:cs typeface="+mn-cs"/>
      </a:defRPr>
    </a:lvl8pPr>
    <a:lvl9pPr marL="3657600" algn="l" defTabSz="9144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2787"/>
    <p:restoredTop sz="90929"/>
  </p:normalViewPr>
  <p:slideViewPr>
    <p:cSldViewPr>
      <p:cViewPr>
        <p:scale>
          <a:sx n="100" d="100"/>
          <a:sy n="100" d="100"/>
        </p:scale>
        <p:origin x="-72" y="52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3" d="100"/>
        <a:sy n="83" d="100"/>
      </p:scale>
      <p:origin x="0" y="7338"/>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notesMaster" Target="notesMasters/notesMaster1.xml"/><Relationship Id="rId58"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endParaRPr lang="en-US"/>
          </a:p>
        </p:txBody>
      </p:sp>
      <p:sp>
        <p:nvSpPr>
          <p:cNvPr id="12291"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endParaRPr lang="en-US"/>
          </a:p>
        </p:txBody>
      </p:sp>
      <p:sp>
        <p:nvSpPr>
          <p:cNvPr id="12292"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endParaRPr lang="en-US"/>
          </a:p>
        </p:txBody>
      </p:sp>
      <p:sp>
        <p:nvSpPr>
          <p:cNvPr id="12293" name="Rectangle 5"/>
          <p:cNvSpPr>
            <a:spLocks noGrp="1" noChangeArrowheads="1"/>
          </p:cNvSpPr>
          <p:nvPr>
            <p:ph type="sldNum" sz="quarter" idx="3"/>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fld id="{DC48DD72-BDED-450E-BE5F-1BC4B38CF558}" type="slidenum">
              <a:rPr lang="en-US"/>
              <a:pPr/>
              <a:t>‹#›</a:t>
            </a:fld>
            <a:endParaRPr lang="en-US"/>
          </a:p>
        </p:txBody>
      </p:sp>
    </p:spTree>
    <p:extLst>
      <p:ext uri="{BB962C8B-B14F-4D97-AF65-F5344CB8AC3E}">
        <p14:creationId xmlns:p14="http://schemas.microsoft.com/office/powerpoint/2010/main" val="80094452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AEDE9EB4-2F79-4BE5-84E6-DF3E52481D58}" type="datetimeFigureOut">
              <a:rPr lang="en-US" smtClean="0"/>
              <a:pPr/>
              <a:t>9/12/2014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57FD0817-AAC4-4081-BB4B-4446B352937D}" type="slidenum">
              <a:rPr lang="en-US" smtClean="0"/>
              <a:pPr/>
              <a:t>‹#›</a:t>
            </a:fld>
            <a:endParaRPr lang="en-US"/>
          </a:p>
        </p:txBody>
      </p:sp>
    </p:spTree>
    <p:extLst>
      <p:ext uri="{BB962C8B-B14F-4D97-AF65-F5344CB8AC3E}">
        <p14:creationId xmlns:p14="http://schemas.microsoft.com/office/powerpoint/2010/main" val="15812766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13</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14</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15</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19</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FD0817-AAC4-4081-BB4B-4446B352937D}" type="slidenum">
              <a:rPr lang="en-US" smtClean="0"/>
              <a:pPr/>
              <a:t>20</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21</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22</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General interviews may also include many questions that could</a:t>
            </a:r>
            <a:r>
              <a:rPr lang="en-US" baseline="0" dirty="0" smtClean="0"/>
              <a:t> easily be answered with a yes or no.  If asked a seemingly yes/no question such as, “Are you proficient in PowerPoint? Follow your yes reply with examples of how you’ve used that tool or how you’ve added value to prior work settings because of your level of proficiency.</a:t>
            </a:r>
            <a:endParaRPr lang="en-US" dirty="0"/>
          </a:p>
        </p:txBody>
      </p:sp>
      <p:sp>
        <p:nvSpPr>
          <p:cNvPr id="4" name="Slide Number Placeholder 3"/>
          <p:cNvSpPr>
            <a:spLocks noGrp="1"/>
          </p:cNvSpPr>
          <p:nvPr>
            <p:ph type="sldNum" sz="quarter" idx="10"/>
          </p:nvPr>
        </p:nvSpPr>
        <p:spPr/>
        <p:txBody>
          <a:bodyPr/>
          <a:lstStyle/>
          <a:p>
            <a:fld id="{57FD0817-AAC4-4081-BB4B-4446B352937D}" type="slidenum">
              <a:rPr lang="en-US" smtClean="0"/>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S: Situation – describe the situation</a:t>
            </a:r>
            <a:br>
              <a:rPr lang="en-US" dirty="0" smtClean="0"/>
            </a:br>
            <a:r>
              <a:rPr lang="en-US" dirty="0" smtClean="0"/>
              <a:t>T: Task or problem – what dilemma or problem did you face?</a:t>
            </a:r>
            <a:br>
              <a:rPr lang="en-US" dirty="0" smtClean="0"/>
            </a:br>
            <a:r>
              <a:rPr lang="en-US" dirty="0" smtClean="0"/>
              <a:t>A: Action – what action did you take?</a:t>
            </a:r>
            <a:br>
              <a:rPr lang="en-US" dirty="0" smtClean="0"/>
            </a:br>
            <a:r>
              <a:rPr lang="en-US" dirty="0" smtClean="0"/>
              <a:t>R: Result – what was the result of your action? </a:t>
            </a:r>
            <a:endParaRPr lang="en-US" dirty="0"/>
          </a:p>
        </p:txBody>
      </p:sp>
      <p:sp>
        <p:nvSpPr>
          <p:cNvPr id="4" name="Slide Number Placeholder 3"/>
          <p:cNvSpPr>
            <a:spLocks noGrp="1"/>
          </p:cNvSpPr>
          <p:nvPr>
            <p:ph type="sldNum" sz="quarter" idx="10"/>
          </p:nvPr>
        </p:nvSpPr>
        <p:spPr/>
        <p:txBody>
          <a:bodyPr/>
          <a:lstStyle/>
          <a:p>
            <a:fld id="{57FD0817-AAC4-4081-BB4B-4446B352937D}" type="slidenum">
              <a:rPr lang="en-US" smtClean="0"/>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7FD0817-AAC4-4081-BB4B-4446B352937D}" type="slidenum">
              <a:rPr lang="en-US" smtClean="0"/>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35</a:t>
            </a:fld>
            <a:endParaRPr lang="en-US"/>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38</a:t>
            </a:fld>
            <a:endParaRPr lang="en-US"/>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Did you know that Body Language (non-verbal signals) is approximately five times as effective as the spoken word? </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u="sng" dirty="0" smtClean="0"/>
              <a:t>And that Visual ‘first impressions</a:t>
            </a:r>
            <a:r>
              <a:rPr lang="en-US" dirty="0" smtClean="0"/>
              <a:t>’ make the biggest contribution to an interviewer making their mind up either positively or negatively about you, usually within the first five minutes.</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57FD0817-AAC4-4081-BB4B-4446B352937D}" type="slidenum">
              <a:rPr lang="en-US" smtClean="0"/>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is what makes your attention to detail about your ‘image management’ vital to your success. Everything from your entry into reception to how you engage in conversation with recruiters and potential employers is being subconsciously and consciously evaluated. This is why it is important to project yourself confidently, with a positive tone. Not brashly, not arrogantly, but by being prepared (researched), appearing interested and upbeat about the role AND meeting the interviewer. The interview should not be viewed as a trial, but as a chance for a pleasant mutual information transfer. </a:t>
            </a:r>
          </a:p>
          <a:p>
            <a:endParaRPr lang="en-US" dirty="0"/>
          </a:p>
        </p:txBody>
      </p:sp>
      <p:sp>
        <p:nvSpPr>
          <p:cNvPr id="4" name="Slide Number Placeholder 3"/>
          <p:cNvSpPr>
            <a:spLocks noGrp="1"/>
          </p:cNvSpPr>
          <p:nvPr>
            <p:ph type="sldNum" sz="quarter" idx="10"/>
          </p:nvPr>
        </p:nvSpPr>
        <p:spPr/>
        <p:txBody>
          <a:bodyPr/>
          <a:lstStyle/>
          <a:p>
            <a:fld id="{57FD0817-AAC4-4081-BB4B-4446B352937D}" type="slidenum">
              <a:rPr lang="en-US" smtClean="0"/>
              <a:pPr/>
              <a:t>5</a:t>
            </a:fld>
            <a:endParaRPr lang="en-US"/>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Mock interviews can provide fantastic feedback.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57FD0817-AAC4-4081-BB4B-4446B352937D}" type="slidenum">
              <a:rPr lang="en-US" smtClean="0"/>
              <a:pPr/>
              <a:t>51</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7FD0817-AAC4-4081-BB4B-4446B352937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0"/>
            <a:ext cx="9143999" cy="513543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ctrTitle"/>
          </p:nvPr>
        </p:nvSpPr>
        <p:spPr>
          <a:xfrm>
            <a:off x="685800" y="3355848"/>
            <a:ext cx="8077200" cy="1673352"/>
          </a:xfrm>
        </p:spPr>
        <p:txBody>
          <a:bodyPr vert="horz" lIns="91440" tIns="0" rIns="45720" bIns="0" rtlCol="0" anchor="t">
            <a:normAutofit/>
            <a:scene3d>
              <a:camera prst="orthographicFront"/>
              <a:lightRig rig="threePt" dir="t">
                <a:rot lat="0" lon="0" rev="4800000"/>
              </a:lightRig>
            </a:scene3d>
            <a:sp3d prstMaterial="matte">
              <a:bevelT w="50800" h="10160"/>
            </a:sp3d>
          </a:bodyPr>
          <a:lstStyle>
            <a:lvl1pPr algn="l">
              <a:defRPr sz="4700" b="1"/>
            </a:lvl1pPr>
          </a:lstStyle>
          <a:p>
            <a:r>
              <a:rPr kumimoji="0" lang="en-US" smtClean="0"/>
              <a:t>Click to edit Master title style</a:t>
            </a:r>
            <a:endParaRPr kumimoji="0" lang="en-US"/>
          </a:p>
        </p:txBody>
      </p:sp>
      <p:sp>
        <p:nvSpPr>
          <p:cNvPr id="3" name="Subtitle 2"/>
          <p:cNvSpPr>
            <a:spLocks noGrp="1"/>
          </p:cNvSpPr>
          <p:nvPr>
            <p:ph type="subTitle" idx="1"/>
          </p:nvPr>
        </p:nvSpPr>
        <p:spPr>
          <a:xfrm>
            <a:off x="685800" y="1828800"/>
            <a:ext cx="8077200" cy="1499616"/>
          </a:xfrm>
        </p:spPr>
        <p:txBody>
          <a:bodyPr lIns="118872" tIns="0" rIns="45720" bIns="0" anchor="b"/>
          <a:lstStyle>
            <a:lvl1pPr marL="0" indent="0" algn="l">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0" lang="en-US" smtClean="0"/>
              <a:t>Click to edit Master subtitle style</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BD47812-F52A-408A-BA09-B704924444B5}" type="slidenum">
              <a:rPr lang="en-US" smtClean="0"/>
              <a:pPr/>
              <a:t>‹#›</a:t>
            </a:fld>
            <a:endParaRPr lang="en-US"/>
          </a:p>
        </p:txBody>
      </p:sp>
      <p:sp>
        <p:nvSpPr>
          <p:cNvPr id="10" name="Rectangle 9"/>
          <p:cNvSpPr/>
          <p:nvPr/>
        </p:nvSpPr>
        <p:spPr bwMode="invGray">
          <a:xfrm>
            <a:off x="0" y="5128334"/>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6852FE-C67C-4C9E-B648-8C0F8C0171B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9" name="Rectangle 8"/>
          <p:cNvSpPr/>
          <p:nvPr/>
        </p:nvSpPr>
        <p:spPr bwMode="invGray">
          <a:xfrm>
            <a:off x="6598920" y="0"/>
            <a:ext cx="45720" cy="6858000"/>
          </a:xfrm>
          <a:prstGeom prst="rect">
            <a:avLst/>
          </a:prstGeom>
          <a:solidFill>
            <a:srgbClr val="FFFFFF"/>
          </a:solidFill>
          <a:ln w="48000" cap="flat" cmpd="thickThin" algn="ctr">
            <a:noFill/>
            <a:prstDash val="solid"/>
          </a:ln>
          <a:effectLst>
            <a:outerShdw blurRad="31750" dist="10160" dir="108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bwMode="ltGray">
          <a:xfrm>
            <a:off x="6647687" y="0"/>
            <a:ext cx="2514601" cy="685800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Vertical Title 1"/>
          <p:cNvSpPr>
            <a:spLocks noGrp="1"/>
          </p:cNvSpPr>
          <p:nvPr>
            <p:ph type="title" orient="vert"/>
          </p:nvPr>
        </p:nvSpPr>
        <p:spPr>
          <a:xfrm>
            <a:off x="6781800" y="274640"/>
            <a:ext cx="19050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04800"/>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a:xfrm>
            <a:off x="2640597" y="6377459"/>
            <a:ext cx="3836404" cy="365125"/>
          </a:xfrm>
        </p:spPr>
        <p:txBody>
          <a:bodyPr/>
          <a:lstStyle/>
          <a:p>
            <a:endParaRPr lang="en-US"/>
          </a:p>
        </p:txBody>
      </p:sp>
      <p:sp>
        <p:nvSpPr>
          <p:cNvPr id="6" name="Slide Number Placeholder 5"/>
          <p:cNvSpPr>
            <a:spLocks noGrp="1"/>
          </p:cNvSpPr>
          <p:nvPr>
            <p:ph type="sldNum" sz="quarter" idx="12"/>
          </p:nvPr>
        </p:nvSpPr>
        <p:spPr/>
        <p:txBody>
          <a:bodyPr/>
          <a:lstStyle/>
          <a:p>
            <a:fld id="{3337AD93-B288-466B-892D-B46ED377211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448"/>
            <a:ext cx="8229600" cy="1252728"/>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1821E9A-643C-4D76-8E95-9BF4B42F9E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2"/>
      </p:bgRef>
    </p:bg>
    <p:spTree>
      <p:nvGrpSpPr>
        <p:cNvPr id="1" name=""/>
        <p:cNvGrpSpPr/>
        <p:nvPr/>
      </p:nvGrpSpPr>
      <p:grpSpPr>
        <a:xfrm>
          <a:off x="0" y="0"/>
          <a:ext cx="0" cy="0"/>
          <a:chOff x="0" y="0"/>
          <a:chExt cx="0" cy="0"/>
        </a:xfrm>
      </p:grpSpPr>
      <p:sp>
        <p:nvSpPr>
          <p:cNvPr id="9" name="Rectangle 8"/>
          <p:cNvSpPr/>
          <p:nvPr/>
        </p:nvSpPr>
        <p:spPr bwMode="ltGray">
          <a:xfrm>
            <a:off x="0" y="1"/>
            <a:ext cx="9144000" cy="2602520"/>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ectangle 11"/>
          <p:cNvSpPr/>
          <p:nvPr/>
        </p:nvSpPr>
        <p:spPr bwMode="invGray">
          <a:xfrm>
            <a:off x="0" y="2602520"/>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749808" y="118872"/>
            <a:ext cx="8013192" cy="1636776"/>
          </a:xfrm>
        </p:spPr>
        <p:txBody>
          <a:bodyPr vert="horz" lIns="91440" tIns="0" rIns="91440" bIns="0" rtlCol="0" anchor="b">
            <a:normAutofit/>
            <a:scene3d>
              <a:camera prst="orthographicFront"/>
              <a:lightRig rig="threePt" dir="t">
                <a:rot lat="0" lon="0" rev="4800000"/>
              </a:lightRig>
            </a:scene3d>
            <a:sp3d prstMaterial="matte">
              <a:bevelT w="50800" h="10160"/>
            </a:sp3d>
          </a:bodyPr>
          <a:lstStyle>
            <a:lvl1pPr algn="l">
              <a:defRPr sz="47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40664" y="1828800"/>
            <a:ext cx="8022336" cy="685800"/>
          </a:xfrm>
        </p:spPr>
        <p:txBody>
          <a:bodyPr lIns="146304" tIns="0" rIns="45720" bIns="0"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21FA2CE-3462-4BC9-B831-FBB2F480ED3A}"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73936"/>
            <a:ext cx="4038600" cy="4623816"/>
          </a:xfrm>
        </p:spPr>
        <p:txBody>
          <a:bodyPr lIns="91440"/>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73936"/>
            <a:ext cx="4038600" cy="462381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D44779-82BB-4A70-8E0A-0642A613A46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698987"/>
            <a:ext cx="4040188"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4" name="Content Placeholder 3"/>
          <p:cNvSpPr>
            <a:spLocks noGrp="1"/>
          </p:cNvSpPr>
          <p:nvPr>
            <p:ph sz="half" idx="2"/>
          </p:nvPr>
        </p:nvSpPr>
        <p:spPr>
          <a:xfrm>
            <a:off x="457200" y="2449512"/>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Text Placeholder 4"/>
          <p:cNvSpPr>
            <a:spLocks noGrp="1"/>
          </p:cNvSpPr>
          <p:nvPr>
            <p:ph type="body" sz="quarter" idx="3"/>
          </p:nvPr>
        </p:nvSpPr>
        <p:spPr>
          <a:xfrm>
            <a:off x="4645025" y="1698987"/>
            <a:ext cx="4041775" cy="715355"/>
          </a:xfrm>
        </p:spPr>
        <p:txBody>
          <a:bodyPr lIns="146304" anchor="ctr"/>
          <a:lstStyle>
            <a:lvl1pPr marL="0" indent="0">
              <a:buNone/>
              <a:defRPr sz="2300" b="1" cap="all"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eaLnBrk="1" latinLnBrk="0" hangingPunct="1"/>
            <a:r>
              <a:rPr kumimoji="0" lang="en-US" smtClean="0"/>
              <a:t>Click to edit Master text styles</a:t>
            </a:r>
          </a:p>
        </p:txBody>
      </p:sp>
      <p:sp>
        <p:nvSpPr>
          <p:cNvPr id="6" name="Content Placeholder 5"/>
          <p:cNvSpPr>
            <a:spLocks noGrp="1"/>
          </p:cNvSpPr>
          <p:nvPr>
            <p:ph sz="quarter" idx="4"/>
          </p:nvPr>
        </p:nvSpPr>
        <p:spPr>
          <a:xfrm>
            <a:off x="4645025" y="2449512"/>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9B6A4E4-FAEE-4ACB-B67B-5C4BEA3E0A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F7A60BD-94D7-4739-8683-8A8BBD9AA77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375C448-26A5-4483-94D5-B31289F6ACF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838" y="152400"/>
            <a:ext cx="2523744" cy="978408"/>
          </a:xfrm>
        </p:spPr>
        <p:txBody>
          <a:bodyPr vert="horz" lIns="73152" rIns="45720" bIns="0" rtlCol="0" anchor="b">
            <a:normAutofit/>
            <a:sp3d prstMaterial="matte"/>
          </a:bodyPr>
          <a:lstStyle>
            <a:lvl1pPr algn="l">
              <a:defRPr sz="2000" b="0"/>
            </a:lvl1pPr>
          </a:lstStyle>
          <a:p>
            <a:r>
              <a:rPr kumimoji="0" lang="en-US" smtClean="0"/>
              <a:t>Click to edit Master title style</a:t>
            </a:r>
            <a:endParaRPr kumimoji="0" lang="en-US"/>
          </a:p>
        </p:txBody>
      </p:sp>
      <p:sp>
        <p:nvSpPr>
          <p:cNvPr id="3" name="Content Placeholder 2"/>
          <p:cNvSpPr>
            <a:spLocks noGrp="1"/>
          </p:cNvSpPr>
          <p:nvPr>
            <p:ph idx="1"/>
          </p:nvPr>
        </p:nvSpPr>
        <p:spPr>
          <a:xfrm>
            <a:off x="3019377" y="1743133"/>
            <a:ext cx="5920641" cy="455888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Text Placeholder 3"/>
          <p:cNvSpPr>
            <a:spLocks noGrp="1"/>
          </p:cNvSpPr>
          <p:nvPr>
            <p:ph type="body" sz="half" idx="2"/>
          </p:nvPr>
        </p:nvSpPr>
        <p:spPr>
          <a:xfrm>
            <a:off x="167838" y="1730018"/>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9AC1E41-0BF4-4012-9507-54F1D4CB890F}" type="slidenum">
              <a:rPr lang="en-US" smtClean="0"/>
              <a:pPr/>
              <a:t>‹#›</a:t>
            </a:fld>
            <a:endParaRPr lang="en-US"/>
          </a:p>
        </p:txBody>
      </p:sp>
      <p:sp>
        <p:nvSpPr>
          <p:cNvPr id="12" name="Rectangle 11"/>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1453896"/>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4592" y="155448"/>
            <a:ext cx="2525150" cy="978408"/>
          </a:xfrm>
        </p:spPr>
        <p:txBody>
          <a:bodyPr lIns="73152" bIns="0" anchor="b">
            <a:sp3d prstMaterial="matte"/>
          </a:bodyPr>
          <a:lstStyle>
            <a:lvl1pPr algn="l">
              <a:defRPr sz="2000" b="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2903805" y="1484808"/>
            <a:ext cx="6247397" cy="5373192"/>
          </a:xfrm>
          <a:solidFill>
            <a:schemeClr val="bg2">
              <a:shade val="75000"/>
            </a:schemeClr>
          </a:solidFill>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64592" y="1728216"/>
            <a:ext cx="2468880" cy="45720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164592" y="1170432"/>
            <a:ext cx="2523744" cy="201168"/>
          </a:xfrm>
        </p:spPr>
        <p:txBody>
          <a:bodyPr/>
          <a:lstStyle/>
          <a:p>
            <a:endParaRPr lang="en-US"/>
          </a:p>
        </p:txBody>
      </p:sp>
      <p:sp>
        <p:nvSpPr>
          <p:cNvPr id="11" name="Rectangle 10"/>
          <p:cNvSpPr/>
          <p:nvPr/>
        </p:nvSpPr>
        <p:spPr>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bwMode="invGray">
          <a:xfrm>
            <a:off x="2855737" y="0"/>
            <a:ext cx="45720" cy="6858000"/>
          </a:xfrm>
          <a:prstGeom prst="rect">
            <a:avLst/>
          </a:prstGeom>
          <a:solidFill>
            <a:srgbClr val="FFFFFF"/>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Footer Placeholder 5"/>
          <p:cNvSpPr>
            <a:spLocks noGrp="1"/>
          </p:cNvSpPr>
          <p:nvPr>
            <p:ph type="ftr" sz="quarter" idx="11"/>
          </p:nvPr>
        </p:nvSpPr>
        <p:spPr>
          <a:xfrm>
            <a:off x="3035808" y="1170432"/>
            <a:ext cx="5193792" cy="201168"/>
          </a:xfrm>
        </p:spPr>
        <p:txBody>
          <a:bodyPr/>
          <a:lstStyle>
            <a:lvl1pPr>
              <a:defRPr>
                <a:solidFill>
                  <a:schemeClr val="bg1">
                    <a:shade val="50000"/>
                  </a:schemeClr>
                </a:solidFill>
              </a:defRPr>
            </a:lvl1pPr>
          </a:lstStyle>
          <a:p>
            <a:endParaRPr lang="en-US"/>
          </a:p>
        </p:txBody>
      </p:sp>
      <p:sp>
        <p:nvSpPr>
          <p:cNvPr id="7" name="Slide Number Placeholder 6"/>
          <p:cNvSpPr>
            <a:spLocks noGrp="1"/>
          </p:cNvSpPr>
          <p:nvPr>
            <p:ph type="sldNum" sz="quarter" idx="12"/>
          </p:nvPr>
        </p:nvSpPr>
        <p:spPr>
          <a:xfrm>
            <a:off x="8339328" y="1170432"/>
            <a:ext cx="733864" cy="201168"/>
          </a:xfrm>
        </p:spPr>
        <p:txBody>
          <a:bodyPr/>
          <a:lstStyle/>
          <a:p>
            <a:fld id="{DD2260DB-6841-4664-823F-314D67BDF5A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bwMode="invGray">
          <a:xfrm>
            <a:off x="0" y="1435895"/>
            <a:ext cx="9144000" cy="45720"/>
          </a:xfrm>
          <a:prstGeom prst="rect">
            <a:avLst/>
          </a:prstGeom>
          <a:solidFill>
            <a:srgbClr val="FFFFFF"/>
          </a:solidFill>
          <a:ln w="48000" cap="flat" cmpd="thickThin" algn="ctr">
            <a:noFill/>
            <a:prstDash val="solid"/>
          </a:ln>
          <a:effectLst>
            <a:outerShdw blurRad="31750" dist="10160" dir="5400000" algn="tl" rotWithShape="0">
              <a:srgbClr val="000000">
                <a:alpha val="6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7" name="Rectangle 6"/>
          <p:cNvSpPr/>
          <p:nvPr/>
        </p:nvSpPr>
        <p:spPr bwMode="ltGray">
          <a:xfrm>
            <a:off x="0" y="0"/>
            <a:ext cx="9143999" cy="1433733"/>
          </a:xfrm>
          <a:prstGeom prst="rect">
            <a:avLst/>
          </a:prstGeom>
          <a:solidFill>
            <a:srgbClr val="000000"/>
          </a:solidFill>
          <a:ln w="48000" cap="flat" cmpd="thickThin"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Placeholder 1"/>
          <p:cNvSpPr>
            <a:spLocks noGrp="1"/>
          </p:cNvSpPr>
          <p:nvPr>
            <p:ph type="title"/>
          </p:nvPr>
        </p:nvSpPr>
        <p:spPr>
          <a:xfrm>
            <a:off x="457200" y="152400"/>
            <a:ext cx="8229600" cy="1251062"/>
          </a:xfrm>
          <a:prstGeom prst="rect">
            <a:avLst/>
          </a:prstGeom>
        </p:spPr>
        <p:txBody>
          <a:bodyPr vert="horz" lIns="91440" rIns="45720" rtlCol="0" anchor="ctr">
            <a:normAutofit/>
            <a:scene3d>
              <a:camera prst="orthographicFront"/>
              <a:lightRig rig="threePt" dir="t">
                <a:rot lat="0" lon="0" rev="4800000"/>
              </a:lightRig>
            </a:scene3d>
            <a:sp3d prstMaterial="matte">
              <a:bevelT w="50800" h="10160"/>
            </a:sp3d>
          </a:body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775191"/>
            <a:ext cx="8229600" cy="4625609"/>
          </a:xfrm>
          <a:prstGeom prst="rect">
            <a:avLst/>
          </a:prstGeom>
        </p:spPr>
        <p:txBody>
          <a:bodyPr vert="horz" lIns="54864" tIns="91440" rtlCol="0">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4" name="Date Placeholder 3"/>
          <p:cNvSpPr>
            <a:spLocks noGrp="1"/>
          </p:cNvSpPr>
          <p:nvPr>
            <p:ph type="dt" sz="half" idx="2"/>
          </p:nvPr>
        </p:nvSpPr>
        <p:spPr>
          <a:xfrm>
            <a:off x="457200" y="6476999"/>
            <a:ext cx="2133600" cy="274320"/>
          </a:xfrm>
          <a:prstGeom prst="rect">
            <a:avLst/>
          </a:prstGeom>
        </p:spPr>
        <p:txBody>
          <a:bodyPr vert="horz" lIns="109728" rIns="45720" bIns="0" rtlCol="0" anchor="b"/>
          <a:lstStyle>
            <a:lvl1pPr algn="l" eaLnBrk="1" latinLnBrk="0" hangingPunct="1">
              <a:defRPr kumimoji="0" sz="1200">
                <a:solidFill>
                  <a:schemeClr val="tx1">
                    <a:tint val="95000"/>
                  </a:schemeClr>
                </a:solidFill>
              </a:defRPr>
            </a:lvl1pPr>
          </a:lstStyle>
          <a:p>
            <a:endParaRPr lang="en-US"/>
          </a:p>
        </p:txBody>
      </p:sp>
      <p:sp>
        <p:nvSpPr>
          <p:cNvPr id="5" name="Footer Placeholder 4"/>
          <p:cNvSpPr>
            <a:spLocks noGrp="1"/>
          </p:cNvSpPr>
          <p:nvPr>
            <p:ph type="ftr" sz="quarter" idx="3"/>
          </p:nvPr>
        </p:nvSpPr>
        <p:spPr>
          <a:xfrm>
            <a:off x="2640596" y="6476999"/>
            <a:ext cx="5507719" cy="274320"/>
          </a:xfrm>
          <a:prstGeom prst="rect">
            <a:avLst/>
          </a:prstGeom>
        </p:spPr>
        <p:txBody>
          <a:bodyPr vert="horz" lIns="45720" rIns="45720" bIns="0" rtlCol="0" anchor="b"/>
          <a:lstStyle>
            <a:lvl1pPr algn="l" eaLnBrk="1" latinLnBrk="0" hangingPunct="1">
              <a:defRPr kumimoji="0" sz="1200">
                <a:solidFill>
                  <a:schemeClr val="tx1">
                    <a:tint val="95000"/>
                  </a:schemeClr>
                </a:solidFill>
              </a:defRPr>
            </a:lvl1pPr>
          </a:lstStyle>
          <a:p>
            <a:endParaRPr lang="en-US"/>
          </a:p>
        </p:txBody>
      </p:sp>
      <p:sp>
        <p:nvSpPr>
          <p:cNvPr id="6" name="Slide Number Placeholder 5"/>
          <p:cNvSpPr>
            <a:spLocks noGrp="1"/>
          </p:cNvSpPr>
          <p:nvPr>
            <p:ph type="sldNum" sz="quarter" idx="4"/>
          </p:nvPr>
        </p:nvSpPr>
        <p:spPr>
          <a:xfrm>
            <a:off x="8204396" y="6476999"/>
            <a:ext cx="733864" cy="274320"/>
          </a:xfrm>
          <a:prstGeom prst="rect">
            <a:avLst/>
          </a:prstGeom>
        </p:spPr>
        <p:txBody>
          <a:bodyPr vert="horz" bIns="0" rtlCol="0" anchor="b"/>
          <a:lstStyle>
            <a:lvl1pPr algn="r" eaLnBrk="1" latinLnBrk="0" hangingPunct="1">
              <a:defRPr kumimoji="0" sz="1200">
                <a:solidFill>
                  <a:schemeClr val="tx1">
                    <a:tint val="95000"/>
                  </a:schemeClr>
                </a:solidFill>
              </a:defRPr>
            </a:lvl1pPr>
          </a:lstStyle>
          <a:p>
            <a:fld id="{E9941E3D-9964-43F4-B00E-E871A79C10D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hf hdr="0" dt="0"/>
  <p:txStyles>
    <p:titleStyle>
      <a:lvl1pPr algn="l" rtl="0" eaLnBrk="1" latinLnBrk="0" hangingPunct="1">
        <a:spcBef>
          <a:spcPct val="0"/>
        </a:spcBef>
        <a:buNone/>
        <a:defRPr kumimoji="0" sz="4500" b="1" kern="1200">
          <a:solidFill>
            <a:schemeClr val="accent1">
              <a:satMod val="150000"/>
            </a:schemeClr>
          </a:solidFill>
          <a:effectLst/>
          <a:latin typeface="+mj-lt"/>
          <a:ea typeface="+mj-ea"/>
          <a:cs typeface="+mj-cs"/>
        </a:defRPr>
      </a:lvl1pPr>
    </p:titleStyle>
    <p:bodyStyle>
      <a:lvl1pPr marL="438912" indent="-320040" algn="l" rtl="0" eaLnBrk="1" latinLnBrk="0" hangingPunct="1">
        <a:spcBef>
          <a:spcPts val="0"/>
        </a:spcBef>
        <a:buClr>
          <a:schemeClr val="accent1"/>
        </a:buClr>
        <a:buSzPct val="80000"/>
        <a:buFont typeface="Wingdings 2"/>
        <a:buChar char=""/>
        <a:defRPr kumimoji="0" sz="3200" kern="1200">
          <a:solidFill>
            <a:schemeClr val="tx1"/>
          </a:solidFill>
          <a:latin typeface="+mn-lt"/>
          <a:ea typeface="+mn-ea"/>
          <a:cs typeface="+mn-cs"/>
        </a:defRPr>
      </a:lvl1pPr>
      <a:lvl2pPr marL="731520" indent="-274320" algn="l" rtl="0" eaLnBrk="1" latinLnBrk="0" hangingPunct="1">
        <a:spcBef>
          <a:spcPct val="20000"/>
        </a:spcBef>
        <a:buClr>
          <a:schemeClr val="accent2"/>
        </a:buClr>
        <a:buSzPct val="90000"/>
        <a:buFont typeface="Wingdings"/>
        <a:buChar char=""/>
        <a:defRPr kumimoji="0" sz="2800" kern="1200">
          <a:solidFill>
            <a:schemeClr val="tx1"/>
          </a:solidFill>
          <a:latin typeface="+mn-lt"/>
          <a:ea typeface="+mn-ea"/>
          <a:cs typeface="+mn-cs"/>
        </a:defRPr>
      </a:lvl2pPr>
      <a:lvl3pPr marL="996696" indent="-228600" algn="l" rtl="0" eaLnBrk="1" latinLnBrk="0" hangingPunct="1">
        <a:spcBef>
          <a:spcPct val="20000"/>
        </a:spcBef>
        <a:buClr>
          <a:schemeClr val="accent3"/>
        </a:buClr>
        <a:buFont typeface="Arial"/>
        <a:buChar char="▪"/>
        <a:defRPr kumimoji="0" sz="2400" kern="1200">
          <a:solidFill>
            <a:schemeClr val="tx1"/>
          </a:solidFill>
          <a:latin typeface="+mn-lt"/>
          <a:ea typeface="+mn-ea"/>
          <a:cs typeface="+mn-cs"/>
        </a:defRPr>
      </a:lvl3pPr>
      <a:lvl4pPr marL="1216152" indent="-182880" algn="l" rtl="0" eaLnBrk="1" latinLnBrk="0" hangingPunct="1">
        <a:spcBef>
          <a:spcPct val="20000"/>
        </a:spcBef>
        <a:buClr>
          <a:schemeClr val="accent4"/>
        </a:buClr>
        <a:buFont typeface="Arial"/>
        <a:buChar char="▪"/>
        <a:defRPr kumimoji="0" sz="2000" kern="1200">
          <a:solidFill>
            <a:schemeClr val="tx1"/>
          </a:solidFill>
          <a:latin typeface="+mn-lt"/>
          <a:ea typeface="+mn-ea"/>
          <a:cs typeface="+mn-cs"/>
        </a:defRPr>
      </a:lvl4pPr>
      <a:lvl5pPr marL="1426464" indent="-182880" algn="l" rtl="0" eaLnBrk="1" latinLnBrk="0" hangingPunct="1">
        <a:spcBef>
          <a:spcPct val="20000"/>
        </a:spcBef>
        <a:buClr>
          <a:schemeClr val="accent5"/>
        </a:buClr>
        <a:buFont typeface="Wingdings 3"/>
        <a:buChar char=""/>
        <a:defRPr kumimoji="0" lang="en-US" sz="2000" kern="1200" smtClean="0">
          <a:solidFill>
            <a:schemeClr val="tx1"/>
          </a:solidFill>
          <a:latin typeface="+mn-lt"/>
          <a:ea typeface="+mn-ea"/>
          <a:cs typeface="+mn-cs"/>
        </a:defRPr>
      </a:lvl5pPr>
      <a:lvl6pPr marL="1627632" indent="-182880" algn="l" rtl="0" eaLnBrk="1" latinLnBrk="0" hangingPunct="1">
        <a:spcBef>
          <a:spcPct val="20000"/>
        </a:spcBef>
        <a:buClr>
          <a:schemeClr val="accent6"/>
        </a:buClr>
        <a:buSzPct val="100000"/>
        <a:buFont typeface="Wingdings 2"/>
        <a:buChar char=""/>
        <a:defRPr kumimoji="0" sz="2000" kern="1200">
          <a:solidFill>
            <a:schemeClr val="tx1"/>
          </a:solidFill>
          <a:latin typeface="+mn-lt"/>
          <a:ea typeface="+mn-ea"/>
          <a:cs typeface="+mn-cs"/>
        </a:defRPr>
      </a:lvl6pPr>
      <a:lvl7pPr marL="1828800" indent="-182880" algn="l" rtl="0" eaLnBrk="1" latinLnBrk="0" hangingPunct="1">
        <a:spcBef>
          <a:spcPct val="20000"/>
        </a:spcBef>
        <a:buClr>
          <a:schemeClr val="accent1"/>
        </a:buClr>
        <a:buSzPct val="100000"/>
        <a:buFont typeface="Wingdings 2"/>
        <a:buChar char=""/>
        <a:defRPr kumimoji="0" sz="1800" kern="1200">
          <a:solidFill>
            <a:schemeClr val="tx1"/>
          </a:solidFill>
          <a:latin typeface="+mn-lt"/>
          <a:ea typeface="+mn-ea"/>
          <a:cs typeface="+mn-cs"/>
        </a:defRPr>
      </a:lvl7pPr>
      <a:lvl8pPr marL="2029968" indent="-182880" algn="l" rtl="0" eaLnBrk="1" latinLnBrk="0" hangingPunct="1">
        <a:spcBef>
          <a:spcPct val="20000"/>
        </a:spcBef>
        <a:buClr>
          <a:schemeClr val="accent2"/>
        </a:buClr>
        <a:buFont typeface="Wingdings 2" pitchFamily="18" charset="2"/>
        <a:buChar char=""/>
        <a:defRPr kumimoji="0" sz="1800" kern="1200">
          <a:solidFill>
            <a:schemeClr val="tx1"/>
          </a:solidFill>
          <a:latin typeface="+mn-lt"/>
          <a:ea typeface="+mn-ea"/>
          <a:cs typeface="+mn-cs"/>
        </a:defRPr>
      </a:lvl8pPr>
      <a:lvl9pPr marL="2231136" indent="-182880" algn="l" rtl="0" eaLnBrk="1" latinLnBrk="0" hangingPunct="1">
        <a:spcBef>
          <a:spcPct val="20000"/>
        </a:spcBef>
        <a:buClr>
          <a:schemeClr val="accent3"/>
        </a:buClr>
        <a:buFont typeface="Wingdings 2" pitchFamily="18" charset="2"/>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5.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5.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5.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5.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8.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1.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8.xml"/><Relationship Id="rId4" Type="http://schemas.openxmlformats.org/officeDocument/2006/relationships/image" Target="../media/image3.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355848"/>
            <a:ext cx="8077200" cy="1901952"/>
          </a:xfrm>
        </p:spPr>
        <p:txBody>
          <a:bodyPr>
            <a:normAutofit fontScale="90000"/>
          </a:bodyPr>
          <a:lstStyle/>
          <a:p>
            <a:r>
              <a:rPr lang="en-US" dirty="0" smtClean="0"/>
              <a:t>Getting Through The Oral Screen</a:t>
            </a:r>
            <a:br>
              <a:rPr lang="en-US" dirty="0" smtClean="0"/>
            </a:br>
            <a:r>
              <a:rPr lang="en-US" dirty="0" smtClean="0"/>
              <a:t> </a:t>
            </a:r>
            <a:br>
              <a:rPr lang="en-US" dirty="0" smtClean="0"/>
            </a:br>
            <a:r>
              <a:rPr lang="en-US" sz="2700" dirty="0" smtClean="0"/>
              <a:t>Instructor:  </a:t>
            </a:r>
            <a:r>
              <a:rPr lang="en-US" sz="2700" dirty="0" err="1" smtClean="0"/>
              <a:t>Alfredia</a:t>
            </a:r>
            <a:r>
              <a:rPr lang="en-US" sz="2700" dirty="0" smtClean="0"/>
              <a:t> Brooks</a:t>
            </a:r>
            <a:endParaRPr lang="en-US" sz="2700" dirty="0"/>
          </a:p>
        </p:txBody>
      </p:sp>
      <p:sp>
        <p:nvSpPr>
          <p:cNvPr id="3" name="Subtitle 2"/>
          <p:cNvSpPr>
            <a:spLocks noGrp="1"/>
          </p:cNvSpPr>
          <p:nvPr>
            <p:ph type="subTitle" idx="1"/>
          </p:nvPr>
        </p:nvSpPr>
        <p:spPr/>
        <p:txBody>
          <a:bodyPr>
            <a:normAutofit/>
          </a:bodyPr>
          <a:lstStyle/>
          <a:p>
            <a:r>
              <a:rPr lang="en-US" sz="3200" dirty="0" smtClean="0"/>
              <a:t>The Interview</a:t>
            </a:r>
            <a:endParaRPr lang="en-US" sz="3200" dirty="0"/>
          </a:p>
        </p:txBody>
      </p:sp>
      <p:sp>
        <p:nvSpPr>
          <p:cNvPr id="4" name="TextBox 3"/>
          <p:cNvSpPr txBox="1"/>
          <p:nvPr/>
        </p:nvSpPr>
        <p:spPr>
          <a:xfrm>
            <a:off x="1278466" y="5571067"/>
            <a:ext cx="2988733" cy="461665"/>
          </a:xfrm>
          <a:prstGeom prst="rect">
            <a:avLst/>
          </a:prstGeom>
          <a:noFill/>
        </p:spPr>
        <p:txBody>
          <a:bodyPr wrap="square" rtlCol="0">
            <a:spAutoFit/>
          </a:bodyPr>
          <a:lstStyle/>
          <a:p>
            <a:r>
              <a:rPr lang="en-US" dirty="0" smtClean="0"/>
              <a:t>©Copyright  pending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Interview Tips to Remember</a:t>
            </a:r>
            <a:endParaRPr lang="en-US" dirty="0"/>
          </a:p>
        </p:txBody>
      </p:sp>
      <p:sp>
        <p:nvSpPr>
          <p:cNvPr id="3" name="Content Placeholder 2"/>
          <p:cNvSpPr>
            <a:spLocks noGrp="1"/>
          </p:cNvSpPr>
          <p:nvPr>
            <p:ph idx="1"/>
          </p:nvPr>
        </p:nvSpPr>
        <p:spPr/>
        <p:txBody>
          <a:bodyPr>
            <a:normAutofit fontScale="70000" lnSpcReduction="20000"/>
          </a:bodyPr>
          <a:lstStyle/>
          <a:p>
            <a:pPr lvl="0"/>
            <a:r>
              <a:rPr lang="en-US" dirty="0" smtClean="0"/>
              <a:t>Have 3-5 prepared questions for the interviewer </a:t>
            </a:r>
          </a:p>
          <a:p>
            <a:pPr lvl="0"/>
            <a:endParaRPr lang="en-US" dirty="0" smtClean="0"/>
          </a:p>
          <a:p>
            <a:pPr lvl="0"/>
            <a:r>
              <a:rPr lang="en-US" dirty="0" smtClean="0"/>
              <a:t>Don't hesitate to ask the interviewer when they will make a hiring decision </a:t>
            </a:r>
          </a:p>
          <a:p>
            <a:pPr lvl="0"/>
            <a:endParaRPr lang="en-US" dirty="0" smtClean="0"/>
          </a:p>
          <a:p>
            <a:pPr lvl="0"/>
            <a:r>
              <a:rPr lang="en-US" dirty="0" smtClean="0"/>
              <a:t>Ask for a business card from all interviewers so you have their contact information for thank you notes </a:t>
            </a:r>
          </a:p>
          <a:p>
            <a:pPr lvl="0"/>
            <a:endParaRPr lang="en-US" dirty="0" smtClean="0"/>
          </a:p>
          <a:p>
            <a:pPr lvl="0"/>
            <a:r>
              <a:rPr lang="en-US" dirty="0" smtClean="0"/>
              <a:t>Always close the interview by expressing thanks and appreciation for their time </a:t>
            </a:r>
          </a:p>
          <a:p>
            <a:pPr lvl="0"/>
            <a:endParaRPr lang="en-US" dirty="0" smtClean="0"/>
          </a:p>
          <a:p>
            <a:pPr lvl="0"/>
            <a:r>
              <a:rPr lang="en-US" dirty="0" smtClean="0"/>
              <a:t>Send a hand-written </a:t>
            </a:r>
            <a:r>
              <a:rPr lang="en-US" u="sng" dirty="0" smtClean="0"/>
              <a:t>thank you note </a:t>
            </a:r>
            <a:r>
              <a:rPr lang="en-US" dirty="0" smtClean="0"/>
              <a:t>as soon after the interview as possible </a:t>
            </a:r>
          </a:p>
          <a:p>
            <a:pPr lvl="0"/>
            <a:endParaRPr lang="en-US" dirty="0" smtClean="0"/>
          </a:p>
          <a:p>
            <a:pPr lvl="0"/>
            <a:r>
              <a:rPr lang="en-US" dirty="0" smtClean="0"/>
              <a:t>If you have interviewed with more than one person, each person should receive a thank you note </a:t>
            </a:r>
          </a:p>
          <a:p>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10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Interview Structure</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dirty="0" smtClean="0"/>
              <a:t>Interview Structure</a:t>
            </a:r>
            <a:endParaRPr lang="en-US" dirty="0"/>
          </a:p>
        </p:txBody>
      </p:sp>
      <p:sp>
        <p:nvSpPr>
          <p:cNvPr id="6" name="Content Placeholder 5"/>
          <p:cNvSpPr>
            <a:spLocks noGrp="1"/>
          </p:cNvSpPr>
          <p:nvPr>
            <p:ph sz="half" idx="1"/>
          </p:nvPr>
        </p:nvSpPr>
        <p:spPr/>
        <p:txBody>
          <a:bodyPr/>
          <a:lstStyle/>
          <a:p>
            <a:endParaRPr lang="en-US" dirty="0" smtClean="0"/>
          </a:p>
          <a:p>
            <a:r>
              <a:rPr lang="en-US" dirty="0" smtClean="0"/>
              <a:t>Panel Interview</a:t>
            </a:r>
          </a:p>
          <a:p>
            <a:endParaRPr lang="en-US" dirty="0" smtClean="0"/>
          </a:p>
          <a:p>
            <a:r>
              <a:rPr lang="en-US" dirty="0" smtClean="0"/>
              <a:t>Serial Interview</a:t>
            </a:r>
          </a:p>
          <a:p>
            <a:endParaRPr lang="en-US" dirty="0" smtClean="0"/>
          </a:p>
          <a:p>
            <a:r>
              <a:rPr lang="en-US" dirty="0" smtClean="0"/>
              <a:t>One-on-One Interview</a:t>
            </a:r>
          </a:p>
          <a:p>
            <a:endParaRPr lang="en-US" dirty="0" smtClean="0"/>
          </a:p>
          <a:p>
            <a:r>
              <a:rPr lang="en-US" dirty="0" smtClean="0"/>
              <a:t>Situation Interview</a:t>
            </a:r>
            <a:endParaRPr lang="en-US" dirty="0"/>
          </a:p>
        </p:txBody>
      </p:sp>
      <p:sp>
        <p:nvSpPr>
          <p:cNvPr id="7" name="Content Placeholder 6"/>
          <p:cNvSpPr>
            <a:spLocks noGrp="1"/>
          </p:cNvSpPr>
          <p:nvPr>
            <p:ph sz="half" idx="2"/>
          </p:nvPr>
        </p:nvSpPr>
        <p:spPr/>
        <p:txBody>
          <a:bodyPr/>
          <a:lstStyle/>
          <a:p>
            <a:endParaRPr lang="en-US" dirty="0" smtClean="0"/>
          </a:p>
          <a:p>
            <a:r>
              <a:rPr lang="en-US" dirty="0" smtClean="0"/>
              <a:t>Telephone Interview</a:t>
            </a:r>
          </a:p>
          <a:p>
            <a:endParaRPr lang="en-US" dirty="0" smtClean="0"/>
          </a:p>
          <a:p>
            <a:r>
              <a:rPr lang="en-US" dirty="0" smtClean="0"/>
              <a:t>Screening/Preliminary Interview</a:t>
            </a:r>
          </a:p>
          <a:p>
            <a:endParaRPr lang="en-US" dirty="0" smtClean="0"/>
          </a:p>
          <a:p>
            <a:r>
              <a:rPr lang="en-US" dirty="0" smtClean="0"/>
              <a:t>Assessment Centers</a:t>
            </a:r>
          </a:p>
          <a:p>
            <a:endParaRPr lang="en-US" dirty="0"/>
          </a:p>
        </p:txBody>
      </p:sp>
      <p:sp>
        <p:nvSpPr>
          <p:cNvPr id="5" name="Slide Number Placeholder 4"/>
          <p:cNvSpPr>
            <a:spLocks noGrp="1"/>
          </p:cNvSpPr>
          <p:nvPr>
            <p:ph type="sldNum" sz="quarter" idx="12"/>
          </p:nvPr>
        </p:nvSpPr>
        <p:spPr/>
        <p:txBody>
          <a:bodyPr/>
          <a:lstStyle/>
          <a:p>
            <a:fld id="{55D44779-82BB-4A70-8E0A-0642A613A46A}" type="slidenum">
              <a:rPr lang="en-US" smtClean="0"/>
              <a:pPr/>
              <a:t>12</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b="1" dirty="0" smtClean="0"/>
              <a:t>Panel Interviews</a:t>
            </a:r>
            <a:endParaRPr lang="en-US" b="1" dirty="0"/>
          </a:p>
        </p:txBody>
      </p:sp>
      <p:sp>
        <p:nvSpPr>
          <p:cNvPr id="5123" name="Rectangle 3"/>
          <p:cNvSpPr>
            <a:spLocks noGrp="1" noChangeArrowheads="1"/>
          </p:cNvSpPr>
          <p:nvPr>
            <p:ph idx="1"/>
          </p:nvPr>
        </p:nvSpPr>
        <p:spPr/>
        <p:txBody>
          <a:bodyPr>
            <a:normAutofit lnSpcReduction="10000"/>
          </a:bodyPr>
          <a:lstStyle/>
          <a:p>
            <a:pPr>
              <a:lnSpc>
                <a:spcPct val="90000"/>
              </a:lnSpc>
            </a:pPr>
            <a:r>
              <a:rPr lang="en-US" sz="2800" dirty="0"/>
              <a:t>Most appropriate selection </a:t>
            </a:r>
            <a:r>
              <a:rPr lang="en-US" sz="2800" dirty="0" smtClean="0"/>
              <a:t>method</a:t>
            </a:r>
          </a:p>
          <a:p>
            <a:pPr>
              <a:lnSpc>
                <a:spcPct val="90000"/>
              </a:lnSpc>
            </a:pPr>
            <a:endParaRPr lang="en-US" sz="2800" dirty="0"/>
          </a:p>
          <a:p>
            <a:pPr>
              <a:lnSpc>
                <a:spcPct val="90000"/>
              </a:lnSpc>
            </a:pPr>
            <a:r>
              <a:rPr lang="en-US" sz="2800" dirty="0"/>
              <a:t>Tend to be more reliable and job-related because panel members are accountable to each </a:t>
            </a:r>
            <a:r>
              <a:rPr lang="en-US" sz="2800" dirty="0" smtClean="0"/>
              <a:t>other</a:t>
            </a:r>
          </a:p>
          <a:p>
            <a:pPr>
              <a:lnSpc>
                <a:spcPct val="90000"/>
              </a:lnSpc>
            </a:pPr>
            <a:endParaRPr lang="en-US" sz="2800" dirty="0"/>
          </a:p>
          <a:p>
            <a:pPr>
              <a:lnSpc>
                <a:spcPct val="90000"/>
              </a:lnSpc>
            </a:pPr>
            <a:r>
              <a:rPr lang="en-US" sz="2800" dirty="0"/>
              <a:t>A panel interview will be based on the manager’s assessment of the specific contributions others could make to a selection </a:t>
            </a:r>
            <a:r>
              <a:rPr lang="en-US" sz="2800" dirty="0" smtClean="0"/>
              <a:t>decision</a:t>
            </a:r>
          </a:p>
          <a:p>
            <a:pPr>
              <a:lnSpc>
                <a:spcPct val="90000"/>
              </a:lnSpc>
            </a:pPr>
            <a:endParaRPr lang="en-US" sz="2800" dirty="0"/>
          </a:p>
          <a:p>
            <a:pPr>
              <a:lnSpc>
                <a:spcPct val="90000"/>
              </a:lnSpc>
            </a:pPr>
            <a:r>
              <a:rPr lang="en-US" sz="2800" dirty="0"/>
              <a:t>Candidates are aware that they are being observed by other panel members and questions, therefore, tend to be more to the point with personal biases </a:t>
            </a:r>
            <a:r>
              <a:rPr lang="en-US" sz="2800" dirty="0" smtClean="0"/>
              <a:t>reduced</a:t>
            </a:r>
            <a:endParaRPr lang="en-US" sz="2800" dirty="0"/>
          </a:p>
          <a:p>
            <a:pPr>
              <a:lnSpc>
                <a:spcPct val="90000"/>
              </a:lnSpc>
            </a:pPr>
            <a:endParaRPr lang="en-US" sz="2800" dirty="0"/>
          </a:p>
          <a:p>
            <a:pPr>
              <a:lnSpc>
                <a:spcPct val="90000"/>
              </a:lnSpc>
            </a:pPr>
            <a:endParaRPr lang="en-US" sz="2800" dirty="0"/>
          </a:p>
          <a:p>
            <a:pPr>
              <a:lnSpc>
                <a:spcPct val="90000"/>
              </a:lnSpc>
            </a:pPr>
            <a:endParaRPr lang="en-US" sz="2800"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13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533400" y="762000"/>
            <a:ext cx="8153400" cy="762000"/>
          </a:xfrm>
        </p:spPr>
        <p:txBody>
          <a:bodyPr>
            <a:normAutofit fontScale="90000"/>
          </a:bodyPr>
          <a:lstStyle/>
          <a:p>
            <a:r>
              <a:rPr lang="en-US" b="1" dirty="0" smtClean="0"/>
              <a:t/>
            </a:r>
            <a:br>
              <a:rPr lang="en-US" b="1" dirty="0" smtClean="0"/>
            </a:br>
            <a:r>
              <a:rPr lang="en-US" b="1" dirty="0" smtClean="0"/>
              <a:t/>
            </a:r>
            <a:br>
              <a:rPr lang="en-US" b="1" dirty="0" smtClean="0"/>
            </a:br>
            <a:r>
              <a:rPr lang="en-US" b="1" dirty="0" smtClean="0"/>
              <a:t>Serial Interviews</a:t>
            </a:r>
            <a:br>
              <a:rPr lang="en-US" b="1" dirty="0" smtClean="0"/>
            </a:br>
            <a:r>
              <a:rPr lang="en-US" b="1" dirty="0" smtClean="0"/>
              <a:t/>
            </a:r>
            <a:br>
              <a:rPr lang="en-US" b="1" dirty="0" smtClean="0"/>
            </a:br>
            <a:r>
              <a:rPr lang="en-US" dirty="0"/>
              <a:t/>
            </a:r>
            <a:br>
              <a:rPr lang="en-US" dirty="0"/>
            </a:br>
            <a:endParaRPr lang="en-US" b="1" dirty="0"/>
          </a:p>
        </p:txBody>
      </p:sp>
      <p:sp>
        <p:nvSpPr>
          <p:cNvPr id="6147" name="Rectangle 3"/>
          <p:cNvSpPr>
            <a:spLocks noGrp="1" noChangeArrowheads="1"/>
          </p:cNvSpPr>
          <p:nvPr>
            <p:ph idx="1"/>
          </p:nvPr>
        </p:nvSpPr>
        <p:spPr>
          <a:xfrm>
            <a:off x="304800" y="1600200"/>
            <a:ext cx="8153400" cy="4800600"/>
          </a:xfrm>
        </p:spPr>
        <p:txBody>
          <a:bodyPr>
            <a:normAutofit/>
          </a:bodyPr>
          <a:lstStyle/>
          <a:p>
            <a:r>
              <a:rPr lang="en-US" sz="2800" dirty="0"/>
              <a:t>Interviewing an applicant for one position at separate times by several individuals involved </a:t>
            </a:r>
            <a:r>
              <a:rPr lang="en-US" sz="2800" dirty="0" smtClean="0"/>
              <a:t>in the selection process </a:t>
            </a:r>
          </a:p>
          <a:p>
            <a:endParaRPr lang="en-US" sz="2800" dirty="0" smtClean="0"/>
          </a:p>
          <a:p>
            <a:r>
              <a:rPr lang="en-US" sz="2800" dirty="0" smtClean="0"/>
              <a:t>This </a:t>
            </a:r>
            <a:r>
              <a:rPr lang="en-US" sz="2800" dirty="0"/>
              <a:t>can be a stand-alone interviewing technique or as a follow up to a panel </a:t>
            </a:r>
            <a:r>
              <a:rPr lang="en-US" sz="2800" dirty="0" smtClean="0"/>
              <a:t>interview</a:t>
            </a:r>
            <a:endParaRPr lang="en-US" sz="2800" dirty="0"/>
          </a:p>
          <a:p>
            <a:endParaRPr lang="en-US" sz="2800" dirty="0"/>
          </a:p>
          <a:p>
            <a:r>
              <a:rPr lang="en-US" sz="2800" dirty="0"/>
              <a:t>Special efforts should be made to reduce duplication of questions and to assign topics to be addressed by each of the </a:t>
            </a:r>
            <a:r>
              <a:rPr lang="en-US" sz="2800" dirty="0" smtClean="0"/>
              <a:t>interviewers </a:t>
            </a:r>
            <a:endParaRPr lang="en-US" sz="2800" dirty="0"/>
          </a:p>
          <a:p>
            <a:endParaRPr lang="en-US" sz="2800" dirty="0"/>
          </a:p>
          <a:p>
            <a:endParaRPr lang="en-US" sz="2800"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14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609600"/>
            <a:ext cx="8229600" cy="1237488"/>
          </a:xfrm>
        </p:spPr>
        <p:txBody>
          <a:bodyPr>
            <a:normAutofit fontScale="90000"/>
          </a:bodyPr>
          <a:lstStyle/>
          <a:p>
            <a:r>
              <a:rPr lang="en-US" b="1" dirty="0" smtClean="0"/>
              <a:t>Telephone Interviews</a:t>
            </a:r>
            <a:r>
              <a:rPr lang="en-US" dirty="0"/>
              <a:t/>
            </a:r>
            <a:br>
              <a:rPr lang="en-US" dirty="0"/>
            </a:br>
            <a:endParaRPr lang="en-US" dirty="0"/>
          </a:p>
        </p:txBody>
      </p:sp>
      <p:sp>
        <p:nvSpPr>
          <p:cNvPr id="7171" name="Rectangle 3"/>
          <p:cNvSpPr>
            <a:spLocks noGrp="1" noChangeArrowheads="1"/>
          </p:cNvSpPr>
          <p:nvPr>
            <p:ph idx="1"/>
          </p:nvPr>
        </p:nvSpPr>
        <p:spPr/>
        <p:txBody>
          <a:bodyPr/>
          <a:lstStyle/>
          <a:p>
            <a:r>
              <a:rPr lang="en-US" dirty="0"/>
              <a:t>All candidates should be interviewed using the same format, to include any introductory material as well as all the questions and necessary follow-up, that were used for the candidates that were interviewed in </a:t>
            </a:r>
            <a:r>
              <a:rPr lang="en-US" dirty="0" smtClean="0"/>
              <a:t>person </a:t>
            </a:r>
            <a:endParaRPr lang="en-US" dirty="0"/>
          </a:p>
          <a:p>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15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normAutofit fontScale="90000"/>
          </a:bodyPr>
          <a:lstStyle/>
          <a:p>
            <a:r>
              <a:rPr lang="en-US" b="1" dirty="0" smtClean="0"/>
              <a:t>Screening/Preliminary Interviews</a:t>
            </a:r>
            <a:r>
              <a:rPr lang="en-US" dirty="0"/>
              <a:t/>
            </a:r>
            <a:br>
              <a:rPr lang="en-US" dirty="0"/>
            </a:br>
            <a:endParaRPr lang="en-US" dirty="0"/>
          </a:p>
        </p:txBody>
      </p:sp>
      <p:sp>
        <p:nvSpPr>
          <p:cNvPr id="8195" name="Rectangle 3"/>
          <p:cNvSpPr>
            <a:spLocks noGrp="1" noChangeArrowheads="1"/>
          </p:cNvSpPr>
          <p:nvPr>
            <p:ph idx="1"/>
          </p:nvPr>
        </p:nvSpPr>
        <p:spPr>
          <a:xfrm>
            <a:off x="685800" y="1676400"/>
            <a:ext cx="7772400" cy="4419600"/>
          </a:xfrm>
        </p:spPr>
        <p:txBody>
          <a:bodyPr>
            <a:normAutofit fontScale="92500" lnSpcReduction="20000"/>
          </a:bodyPr>
          <a:lstStyle/>
          <a:p>
            <a:pPr>
              <a:lnSpc>
                <a:spcPct val="90000"/>
              </a:lnSpc>
            </a:pPr>
            <a:r>
              <a:rPr lang="en-US" sz="2800" dirty="0" smtClean="0"/>
              <a:t>Used </a:t>
            </a:r>
            <a:r>
              <a:rPr lang="en-US" sz="2800" dirty="0"/>
              <a:t>when there are a large number of candidates and you’d like to make sure that your top group is still interested in the </a:t>
            </a:r>
            <a:r>
              <a:rPr lang="en-US" sz="2800" dirty="0" smtClean="0"/>
              <a:t>position</a:t>
            </a:r>
          </a:p>
          <a:p>
            <a:pPr>
              <a:lnSpc>
                <a:spcPct val="90000"/>
              </a:lnSpc>
            </a:pPr>
            <a:endParaRPr lang="en-US" sz="2800" dirty="0"/>
          </a:p>
          <a:p>
            <a:pPr>
              <a:lnSpc>
                <a:spcPct val="90000"/>
              </a:lnSpc>
            </a:pPr>
            <a:r>
              <a:rPr lang="en-US" sz="2800" dirty="0" smtClean="0"/>
              <a:t>A </a:t>
            </a:r>
            <a:r>
              <a:rPr lang="en-US" sz="2800" dirty="0"/>
              <a:t>screening out process and can be conducted either in person or on the </a:t>
            </a:r>
            <a:r>
              <a:rPr lang="en-US" sz="2800" dirty="0" smtClean="0"/>
              <a:t>telephone</a:t>
            </a:r>
          </a:p>
          <a:p>
            <a:pPr>
              <a:lnSpc>
                <a:spcPct val="90000"/>
              </a:lnSpc>
            </a:pPr>
            <a:endParaRPr lang="en-US" sz="2800" dirty="0"/>
          </a:p>
          <a:p>
            <a:pPr>
              <a:lnSpc>
                <a:spcPct val="90000"/>
              </a:lnSpc>
            </a:pPr>
            <a:r>
              <a:rPr lang="en-US" sz="2800" dirty="0"/>
              <a:t>Applicants who do not possess a major competency (such as oral communication skills) can be eliminated </a:t>
            </a:r>
            <a:r>
              <a:rPr lang="en-US" sz="2800" dirty="0" smtClean="0"/>
              <a:t>quickly</a:t>
            </a:r>
          </a:p>
          <a:p>
            <a:pPr>
              <a:lnSpc>
                <a:spcPct val="90000"/>
              </a:lnSpc>
            </a:pPr>
            <a:endParaRPr lang="en-US" sz="2800" dirty="0"/>
          </a:p>
          <a:p>
            <a:pPr>
              <a:lnSpc>
                <a:spcPct val="90000"/>
              </a:lnSpc>
            </a:pPr>
            <a:r>
              <a:rPr lang="en-US" sz="2800" dirty="0"/>
              <a:t>These screening interviews should be documented </a:t>
            </a:r>
            <a:r>
              <a:rPr lang="en-US" sz="2800" dirty="0" smtClean="0"/>
              <a:t>date/time</a:t>
            </a:r>
            <a:r>
              <a:rPr lang="en-US" sz="2800" dirty="0"/>
              <a:t>, information obtained, reason for </a:t>
            </a:r>
            <a:r>
              <a:rPr lang="en-US" sz="2800" dirty="0" smtClean="0"/>
              <a:t>screening </a:t>
            </a:r>
            <a:r>
              <a:rPr lang="en-US" sz="2800" dirty="0"/>
              <a:t>out </a:t>
            </a:r>
          </a:p>
          <a:p>
            <a:pPr>
              <a:lnSpc>
                <a:spcPct val="90000"/>
              </a:lnSpc>
            </a:pPr>
            <a:endParaRPr lang="en-US" sz="2800"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16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381000" y="228600"/>
            <a:ext cx="8229600" cy="990600"/>
          </a:xfrm>
        </p:spPr>
        <p:txBody>
          <a:bodyPr>
            <a:normAutofit fontScale="90000"/>
          </a:bodyPr>
          <a:lstStyle/>
          <a:p>
            <a:r>
              <a:rPr lang="en-US" b="1" dirty="0"/>
              <a:t/>
            </a:r>
            <a:br>
              <a:rPr lang="en-US" b="1" dirty="0"/>
            </a:br>
            <a:r>
              <a:rPr lang="en-US" b="1" dirty="0" smtClean="0"/>
              <a:t/>
            </a:r>
            <a:br>
              <a:rPr lang="en-US" b="1" dirty="0" smtClean="0"/>
            </a:br>
            <a:r>
              <a:rPr lang="en-US" b="1" dirty="0" smtClean="0"/>
              <a:t>Panel </a:t>
            </a:r>
            <a:r>
              <a:rPr lang="en-US" b="1" dirty="0"/>
              <a:t>interviews</a:t>
            </a:r>
            <a:r>
              <a:rPr lang="en-US" dirty="0"/>
              <a:t> </a:t>
            </a:r>
            <a:r>
              <a:rPr lang="en-US" dirty="0" smtClean="0"/>
              <a:t>-- A</a:t>
            </a:r>
            <a:r>
              <a:rPr lang="en-US" b="1" dirty="0" smtClean="0"/>
              <a:t>dvantages</a:t>
            </a:r>
            <a:r>
              <a:rPr lang="en-US" dirty="0"/>
              <a:t/>
            </a:r>
            <a:br>
              <a:rPr lang="en-US" dirty="0"/>
            </a:br>
            <a:endParaRPr lang="en-US" dirty="0"/>
          </a:p>
        </p:txBody>
      </p:sp>
      <p:sp>
        <p:nvSpPr>
          <p:cNvPr id="9219" name="Rectangle 3"/>
          <p:cNvSpPr>
            <a:spLocks noGrp="1" noChangeArrowheads="1"/>
          </p:cNvSpPr>
          <p:nvPr>
            <p:ph idx="1"/>
          </p:nvPr>
        </p:nvSpPr>
        <p:spPr>
          <a:xfrm>
            <a:off x="381000" y="1600200"/>
            <a:ext cx="8229600" cy="5082809"/>
          </a:xfrm>
        </p:spPr>
        <p:txBody>
          <a:bodyPr>
            <a:normAutofit fontScale="92500"/>
          </a:bodyPr>
          <a:lstStyle/>
          <a:p>
            <a:pPr>
              <a:lnSpc>
                <a:spcPct val="90000"/>
              </a:lnSpc>
            </a:pPr>
            <a:r>
              <a:rPr lang="en-US" sz="2400" dirty="0"/>
              <a:t>Provides additional technical expertise necessary for a complete evaluation of applicants' </a:t>
            </a:r>
            <a:r>
              <a:rPr lang="en-US" sz="2400" dirty="0" smtClean="0"/>
              <a:t>backgrounds </a:t>
            </a:r>
          </a:p>
          <a:p>
            <a:pPr>
              <a:lnSpc>
                <a:spcPct val="90000"/>
              </a:lnSpc>
            </a:pPr>
            <a:endParaRPr lang="en-US" sz="2400" dirty="0"/>
          </a:p>
          <a:p>
            <a:pPr>
              <a:lnSpc>
                <a:spcPct val="90000"/>
              </a:lnSpc>
            </a:pPr>
            <a:r>
              <a:rPr lang="en-US" sz="2400" dirty="0"/>
              <a:t>Panel members can be comprised </a:t>
            </a:r>
            <a:r>
              <a:rPr lang="en-US" sz="2400" dirty="0" smtClean="0"/>
              <a:t>of </a:t>
            </a:r>
            <a:r>
              <a:rPr lang="en-US" sz="2400" dirty="0"/>
              <a:t>employees from different organizational units, to assist in the evaluation of the applicant's suitability for the position and to promote buy-in and acceptance of the selected </a:t>
            </a:r>
            <a:r>
              <a:rPr lang="en-US" sz="2400" dirty="0" smtClean="0"/>
              <a:t>candidate </a:t>
            </a:r>
          </a:p>
          <a:p>
            <a:pPr>
              <a:lnSpc>
                <a:spcPct val="90000"/>
              </a:lnSpc>
            </a:pPr>
            <a:endParaRPr lang="en-US" sz="2400" dirty="0"/>
          </a:p>
          <a:p>
            <a:pPr>
              <a:lnSpc>
                <a:spcPct val="90000"/>
              </a:lnSpc>
            </a:pPr>
            <a:r>
              <a:rPr lang="en-US" sz="2400" dirty="0"/>
              <a:t>More complete information about the job and the </a:t>
            </a:r>
            <a:r>
              <a:rPr lang="en-US" sz="2400" dirty="0" smtClean="0"/>
              <a:t>organization </a:t>
            </a:r>
          </a:p>
          <a:p>
            <a:pPr>
              <a:lnSpc>
                <a:spcPct val="90000"/>
              </a:lnSpc>
            </a:pPr>
            <a:endParaRPr lang="en-US" sz="2400" dirty="0"/>
          </a:p>
          <a:p>
            <a:pPr>
              <a:lnSpc>
                <a:spcPct val="90000"/>
              </a:lnSpc>
            </a:pPr>
            <a:r>
              <a:rPr lang="en-US" sz="2400" dirty="0"/>
              <a:t>Interviewers are able to base their decisions on the same sample of </a:t>
            </a:r>
            <a:r>
              <a:rPr lang="en-US" sz="2400" dirty="0" smtClean="0"/>
              <a:t>behavior </a:t>
            </a:r>
          </a:p>
          <a:p>
            <a:pPr>
              <a:lnSpc>
                <a:spcPct val="90000"/>
              </a:lnSpc>
            </a:pPr>
            <a:endParaRPr lang="en-US" sz="2400" dirty="0"/>
          </a:p>
          <a:p>
            <a:pPr>
              <a:lnSpc>
                <a:spcPct val="90000"/>
              </a:lnSpc>
            </a:pPr>
            <a:r>
              <a:rPr lang="en-US" sz="2400" dirty="0"/>
              <a:t>The panel interview is less time-consuming and repetitive for the applicant than serial interviews (a series of individual interviews</a:t>
            </a:r>
            <a:r>
              <a:rPr lang="en-US" sz="2400" dirty="0" smtClean="0"/>
              <a:t>) </a:t>
            </a:r>
            <a:endParaRPr lang="en-US" sz="2400" dirty="0"/>
          </a:p>
          <a:p>
            <a:pPr>
              <a:lnSpc>
                <a:spcPct val="90000"/>
              </a:lnSpc>
            </a:pPr>
            <a:endParaRPr lang="en-US" sz="2800"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17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normAutofit/>
          </a:bodyPr>
          <a:lstStyle/>
          <a:p>
            <a:r>
              <a:rPr lang="en-US" dirty="0" smtClean="0"/>
              <a:t>Panel interview –Disadvantages </a:t>
            </a:r>
            <a:endParaRPr lang="en-US" dirty="0"/>
          </a:p>
        </p:txBody>
      </p:sp>
      <p:sp>
        <p:nvSpPr>
          <p:cNvPr id="10243" name="Rectangle 3"/>
          <p:cNvSpPr>
            <a:spLocks noGrp="1" noChangeArrowheads="1"/>
          </p:cNvSpPr>
          <p:nvPr>
            <p:ph idx="1"/>
          </p:nvPr>
        </p:nvSpPr>
        <p:spPr/>
        <p:txBody>
          <a:bodyPr>
            <a:normAutofit lnSpcReduction="10000"/>
          </a:bodyPr>
          <a:lstStyle/>
          <a:p>
            <a:r>
              <a:rPr lang="en-US" dirty="0"/>
              <a:t>Establishing of rapport is more </a:t>
            </a:r>
            <a:r>
              <a:rPr lang="en-US" dirty="0" smtClean="0"/>
              <a:t>difficult </a:t>
            </a:r>
          </a:p>
          <a:p>
            <a:endParaRPr lang="en-US" dirty="0"/>
          </a:p>
          <a:p>
            <a:r>
              <a:rPr lang="en-US" dirty="0"/>
              <a:t>Potentially intimidating and overwhelming </a:t>
            </a:r>
            <a:r>
              <a:rPr lang="en-US" dirty="0" smtClean="0"/>
              <a:t>atmosphere </a:t>
            </a:r>
          </a:p>
          <a:p>
            <a:endParaRPr lang="en-US" dirty="0"/>
          </a:p>
          <a:p>
            <a:r>
              <a:rPr lang="en-US" dirty="0"/>
              <a:t>One panel member may dominate the interview and overly influence panel </a:t>
            </a:r>
            <a:r>
              <a:rPr lang="en-US" dirty="0" smtClean="0"/>
              <a:t>discussions </a:t>
            </a:r>
          </a:p>
          <a:p>
            <a:endParaRPr lang="en-US" dirty="0"/>
          </a:p>
          <a:p>
            <a:r>
              <a:rPr lang="en-US" dirty="0"/>
              <a:t>Repetitive questions</a:t>
            </a:r>
          </a:p>
          <a:p>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18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Types of Interviews</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p:txBody>
          <a:bodyPr/>
          <a:lstStyle/>
          <a:p>
            <a:r>
              <a:rPr lang="en-US" dirty="0" smtClean="0"/>
              <a:t>Objectives</a:t>
            </a:r>
            <a:endParaRPr lang="en-US" dirty="0"/>
          </a:p>
        </p:txBody>
      </p:sp>
      <p:sp>
        <p:nvSpPr>
          <p:cNvPr id="3075" name="Rectangle 3"/>
          <p:cNvSpPr>
            <a:spLocks noGrp="1" noChangeArrowheads="1"/>
          </p:cNvSpPr>
          <p:nvPr>
            <p:ph idx="1"/>
          </p:nvPr>
        </p:nvSpPr>
        <p:spPr/>
        <p:txBody>
          <a:bodyPr/>
          <a:lstStyle/>
          <a:p>
            <a:r>
              <a:rPr lang="en-US" sz="2400" dirty="0" smtClean="0"/>
              <a:t>Upon  completion of this 4-hour session, participants will be able to:</a:t>
            </a:r>
          </a:p>
          <a:p>
            <a:endParaRPr lang="en-US" sz="2400" dirty="0" smtClean="0"/>
          </a:p>
          <a:p>
            <a:pPr lvl="1"/>
            <a:r>
              <a:rPr lang="en-US" sz="2000" dirty="0" smtClean="0"/>
              <a:t>Discuss how to prepare for an interview </a:t>
            </a:r>
          </a:p>
          <a:p>
            <a:pPr lvl="1"/>
            <a:r>
              <a:rPr lang="en-US" sz="2000" dirty="0" smtClean="0"/>
              <a:t>Discuss interviewing techniques</a:t>
            </a:r>
          </a:p>
          <a:p>
            <a:pPr lvl="1"/>
            <a:r>
              <a:rPr lang="en-US" sz="2000" dirty="0" smtClean="0"/>
              <a:t>Identify the types of interviews and the significance for each type</a:t>
            </a:r>
          </a:p>
          <a:p>
            <a:pPr lvl="1"/>
            <a:r>
              <a:rPr lang="en-US" sz="2000" dirty="0" smtClean="0"/>
              <a:t>Identify appropriate questions to ask the interviewer</a:t>
            </a:r>
          </a:p>
          <a:p>
            <a:pPr lvl="1"/>
            <a:r>
              <a:rPr lang="en-US" sz="2000" dirty="0" smtClean="0"/>
              <a:t>Identify inappropriate interview questions</a:t>
            </a:r>
          </a:p>
          <a:p>
            <a:pPr lvl="1"/>
            <a:r>
              <a:rPr lang="en-US" sz="2000" dirty="0" smtClean="0"/>
              <a:t>Participate in a mock interview</a:t>
            </a:r>
            <a:endParaRPr lang="en-US" sz="2000"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2</a:t>
            </a:fld>
            <a:endParaRPr lang="en-US"/>
          </a:p>
        </p:txBody>
      </p:sp>
      <p:sp>
        <p:nvSpPr>
          <p:cNvPr id="5" name="Footer Placeholder 4"/>
          <p:cNvSpPr>
            <a:spLocks noGrp="1"/>
          </p:cNvSpPr>
          <p:nvPr>
            <p:ph type="ftr" sz="quarter" idx="11"/>
          </p:nvPr>
        </p:nvSpPr>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Interviews</a:t>
            </a:r>
            <a:endParaRPr lang="en-US" dirty="0"/>
          </a:p>
        </p:txBody>
      </p:sp>
      <p:sp>
        <p:nvSpPr>
          <p:cNvPr id="4" name="Content Placeholder 3"/>
          <p:cNvSpPr>
            <a:spLocks noGrp="1"/>
          </p:cNvSpPr>
          <p:nvPr>
            <p:ph sz="half" idx="1"/>
          </p:nvPr>
        </p:nvSpPr>
        <p:spPr>
          <a:xfrm>
            <a:off x="457200" y="1773936"/>
            <a:ext cx="2209800" cy="4623816"/>
          </a:xfrm>
        </p:spPr>
        <p:txBody>
          <a:bodyPr>
            <a:normAutofit/>
          </a:bodyPr>
          <a:lstStyle/>
          <a:p>
            <a:r>
              <a:rPr lang="en-US" dirty="0" smtClean="0"/>
              <a:t>Behavioral Interviews</a:t>
            </a:r>
          </a:p>
          <a:p>
            <a:endParaRPr lang="en-US" dirty="0" smtClean="0"/>
          </a:p>
        </p:txBody>
      </p:sp>
      <p:sp>
        <p:nvSpPr>
          <p:cNvPr id="6" name="Content Placeholder 5"/>
          <p:cNvSpPr>
            <a:spLocks noGrp="1"/>
          </p:cNvSpPr>
          <p:nvPr>
            <p:ph sz="half" idx="2"/>
          </p:nvPr>
        </p:nvSpPr>
        <p:spPr>
          <a:xfrm>
            <a:off x="2743200" y="1773936"/>
            <a:ext cx="5943600" cy="4623816"/>
          </a:xfrm>
        </p:spPr>
        <p:txBody>
          <a:bodyPr>
            <a:normAutofit/>
          </a:bodyPr>
          <a:lstStyle/>
          <a:p>
            <a:r>
              <a:rPr lang="en-US" dirty="0" smtClean="0"/>
              <a:t>Situational in nature—attempt to determine how applicants will react to certain situations, or how they have done so in the past  </a:t>
            </a:r>
          </a:p>
          <a:p>
            <a:endParaRPr lang="en-US" dirty="0" smtClean="0"/>
          </a:p>
          <a:p>
            <a:r>
              <a:rPr lang="en-US" dirty="0" smtClean="0"/>
              <a:t>They are designed to forecast your future behavior on the job, based on your past behaviors</a:t>
            </a:r>
            <a:endParaRPr lang="en-US" dirty="0"/>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29B6A4E4-FAEE-4ACB-B67B-5C4BEA3E0A0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Types of Interviews</a:t>
            </a:r>
            <a:endParaRPr lang="en-US" b="1" dirty="0"/>
          </a:p>
        </p:txBody>
      </p:sp>
      <p:sp>
        <p:nvSpPr>
          <p:cNvPr id="3" name="Content Placeholder 2"/>
          <p:cNvSpPr>
            <a:spLocks noGrp="1"/>
          </p:cNvSpPr>
          <p:nvPr>
            <p:ph idx="1"/>
          </p:nvPr>
        </p:nvSpPr>
        <p:spPr/>
        <p:txBody>
          <a:bodyPr/>
          <a:lstStyle/>
          <a:p>
            <a:r>
              <a:rPr lang="en-US" dirty="0" smtClean="0"/>
              <a:t>Focus on examining the applicant’s technical or functional skills and knowledge  </a:t>
            </a:r>
          </a:p>
          <a:p>
            <a:endParaRPr lang="en-US" dirty="0" smtClean="0"/>
          </a:p>
          <a:p>
            <a:r>
              <a:rPr lang="en-US" dirty="0" smtClean="0"/>
              <a:t>Enable interviewers to verify the claims made on a </a:t>
            </a:r>
            <a:r>
              <a:rPr lang="en-US" u="sng" dirty="0" smtClean="0">
                <a:solidFill>
                  <a:srgbClr val="FF0000"/>
                </a:solidFill>
              </a:rPr>
              <a:t>resume</a:t>
            </a:r>
            <a:endParaRPr lang="en-US" u="sng" dirty="0">
              <a:solidFill>
                <a:srgbClr val="FF0000"/>
              </a:solidFill>
            </a:endParaRPr>
          </a:p>
        </p:txBody>
      </p:sp>
      <p:sp>
        <p:nvSpPr>
          <p:cNvPr id="4" name="Text Placeholder 3"/>
          <p:cNvSpPr>
            <a:spLocks noGrp="1"/>
          </p:cNvSpPr>
          <p:nvPr>
            <p:ph type="body" sz="half" idx="2"/>
          </p:nvPr>
        </p:nvSpPr>
        <p:spPr/>
        <p:txBody>
          <a:bodyPr/>
          <a:lstStyle/>
          <a:p>
            <a:r>
              <a:rPr lang="en-US" sz="2800" dirty="0" smtClean="0"/>
              <a:t>Technical Interviews</a:t>
            </a:r>
          </a:p>
          <a:p>
            <a:endParaRPr lang="en-US" dirty="0" smtClean="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C1E41-0BF4-4012-9507-54F1D4CB890F}"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Interviews</a:t>
            </a:r>
            <a:endParaRPr lang="en-US" b="1" dirty="0"/>
          </a:p>
        </p:txBody>
      </p:sp>
      <p:sp>
        <p:nvSpPr>
          <p:cNvPr id="3" name="Content Placeholder 2"/>
          <p:cNvSpPr>
            <a:spLocks noGrp="1"/>
          </p:cNvSpPr>
          <p:nvPr>
            <p:ph idx="1"/>
          </p:nvPr>
        </p:nvSpPr>
        <p:spPr/>
        <p:txBody>
          <a:bodyPr>
            <a:normAutofit fontScale="77500" lnSpcReduction="20000"/>
          </a:bodyPr>
          <a:lstStyle/>
          <a:p>
            <a:r>
              <a:rPr lang="en-US" dirty="0" smtClean="0"/>
              <a:t>Organizations define the competencies, or behaviors, necessary for success in a position and then build interview questions and discussions that will explore applicants’ strengths and weakness in the defined areas </a:t>
            </a:r>
          </a:p>
          <a:p>
            <a:endParaRPr lang="en-US" dirty="0" smtClean="0"/>
          </a:p>
          <a:p>
            <a:r>
              <a:rPr lang="en-US" dirty="0" smtClean="0"/>
              <a:t>These competency-based interviews may have the look and feel of a behavioral interview because they often involve asking for actual examples of how you have demonstrated various competencies</a:t>
            </a:r>
            <a:endParaRPr lang="en-US" dirty="0"/>
          </a:p>
        </p:txBody>
      </p:sp>
      <p:sp>
        <p:nvSpPr>
          <p:cNvPr id="4" name="Text Placeholder 3"/>
          <p:cNvSpPr>
            <a:spLocks noGrp="1"/>
          </p:cNvSpPr>
          <p:nvPr>
            <p:ph type="body" sz="half" idx="2"/>
          </p:nvPr>
        </p:nvSpPr>
        <p:spPr/>
        <p:txBody>
          <a:bodyPr>
            <a:normAutofit/>
          </a:bodyPr>
          <a:lstStyle/>
          <a:p>
            <a:r>
              <a:rPr lang="en-US" sz="2800" dirty="0" smtClean="0"/>
              <a:t>Competency Interviews</a:t>
            </a:r>
            <a:endParaRPr lang="en-US" sz="2800"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C1E41-0BF4-4012-9507-54F1D4CB890F}"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Interviews</a:t>
            </a:r>
            <a:endParaRPr lang="en-US" b="1" dirty="0"/>
          </a:p>
        </p:txBody>
      </p:sp>
      <p:sp>
        <p:nvSpPr>
          <p:cNvPr id="3" name="Content Placeholder 2"/>
          <p:cNvSpPr>
            <a:spLocks noGrp="1"/>
          </p:cNvSpPr>
          <p:nvPr>
            <p:ph idx="1"/>
          </p:nvPr>
        </p:nvSpPr>
        <p:spPr/>
        <p:txBody>
          <a:bodyPr>
            <a:normAutofit fontScale="85000" lnSpcReduction="10000"/>
          </a:bodyPr>
          <a:lstStyle/>
          <a:p>
            <a:r>
              <a:rPr lang="en-US" dirty="0" smtClean="0"/>
              <a:t>Involves any of the three interview techniques described so far, as well as general interview questions  </a:t>
            </a:r>
          </a:p>
          <a:p>
            <a:endParaRPr lang="en-US" dirty="0" smtClean="0"/>
          </a:p>
          <a:p>
            <a:r>
              <a:rPr lang="en-US" dirty="0" smtClean="0"/>
              <a:t>Combination interviews require that applicants be alert to the types of questions being asked so that they provide the right style of answer and that they be agile enough to go with the flow of an interview that changes course from time to time</a:t>
            </a:r>
            <a:endParaRPr lang="en-US" dirty="0"/>
          </a:p>
        </p:txBody>
      </p:sp>
      <p:sp>
        <p:nvSpPr>
          <p:cNvPr id="4" name="Text Placeholder 3"/>
          <p:cNvSpPr>
            <a:spLocks noGrp="1"/>
          </p:cNvSpPr>
          <p:nvPr>
            <p:ph type="body" sz="half" idx="2"/>
          </p:nvPr>
        </p:nvSpPr>
        <p:spPr/>
        <p:txBody>
          <a:bodyPr>
            <a:normAutofit/>
          </a:bodyPr>
          <a:lstStyle/>
          <a:p>
            <a:r>
              <a:rPr lang="en-US" sz="2800" dirty="0" smtClean="0"/>
              <a:t>Combination Interviews</a:t>
            </a:r>
            <a:endParaRPr lang="en-US" sz="2800"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C1E41-0BF4-4012-9507-54F1D4CB890F}" type="slidenum">
              <a:rPr lang="en-US" smtClean="0"/>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Types of Interviews</a:t>
            </a:r>
            <a:endParaRPr lang="en-US" b="1" dirty="0"/>
          </a:p>
        </p:txBody>
      </p:sp>
      <p:sp>
        <p:nvSpPr>
          <p:cNvPr id="3" name="Content Placeholder 2"/>
          <p:cNvSpPr>
            <a:spLocks noGrp="1"/>
          </p:cNvSpPr>
          <p:nvPr>
            <p:ph idx="1"/>
          </p:nvPr>
        </p:nvSpPr>
        <p:spPr>
          <a:xfrm>
            <a:off x="2438400" y="1743133"/>
            <a:ext cx="6501619" cy="4558885"/>
          </a:xfrm>
        </p:spPr>
        <p:txBody>
          <a:bodyPr>
            <a:normAutofit fontScale="62500" lnSpcReduction="20000"/>
          </a:bodyPr>
          <a:lstStyle/>
          <a:p>
            <a:r>
              <a:rPr lang="en-US" dirty="0" smtClean="0"/>
              <a:t>Based on a range of questions asked of the applicant, and may cover a variety of topics related to </a:t>
            </a:r>
          </a:p>
          <a:p>
            <a:pPr lvl="1"/>
            <a:r>
              <a:rPr lang="en-US" dirty="0" smtClean="0"/>
              <a:t>Skills</a:t>
            </a:r>
          </a:p>
          <a:p>
            <a:pPr lvl="1"/>
            <a:r>
              <a:rPr lang="en-US" dirty="0" smtClean="0"/>
              <a:t>Competencies</a:t>
            </a:r>
          </a:p>
          <a:p>
            <a:pPr lvl="1"/>
            <a:r>
              <a:rPr lang="en-US" dirty="0" smtClean="0"/>
              <a:t>Experience</a:t>
            </a:r>
          </a:p>
          <a:p>
            <a:pPr lvl="1"/>
            <a:r>
              <a:rPr lang="en-US" dirty="0" smtClean="0"/>
              <a:t>Credentials</a:t>
            </a:r>
          </a:p>
          <a:p>
            <a:pPr lvl="1"/>
            <a:endParaRPr lang="en-US" dirty="0" smtClean="0"/>
          </a:p>
          <a:p>
            <a:r>
              <a:rPr lang="en-US" dirty="0" smtClean="0"/>
              <a:t>Questions is general interviews are often heavily resume-based, prompting you to talk more about certain work experiences or other items on your resume  </a:t>
            </a:r>
          </a:p>
          <a:p>
            <a:endParaRPr lang="en-US" dirty="0" smtClean="0"/>
          </a:p>
          <a:p>
            <a:r>
              <a:rPr lang="en-US" dirty="0" smtClean="0"/>
              <a:t>It may also be informal, such as meeting for coffee or having a networking meeting for information that turns into an interview for employment</a:t>
            </a:r>
            <a:endParaRPr lang="en-US" dirty="0"/>
          </a:p>
        </p:txBody>
      </p:sp>
      <p:sp>
        <p:nvSpPr>
          <p:cNvPr id="4" name="Text Placeholder 3"/>
          <p:cNvSpPr>
            <a:spLocks noGrp="1"/>
          </p:cNvSpPr>
          <p:nvPr>
            <p:ph type="body" sz="half" idx="2"/>
          </p:nvPr>
        </p:nvSpPr>
        <p:spPr/>
        <p:txBody>
          <a:bodyPr>
            <a:normAutofit/>
          </a:bodyPr>
          <a:lstStyle/>
          <a:p>
            <a:r>
              <a:rPr lang="en-US" sz="2800" dirty="0" smtClean="0"/>
              <a:t>General Interviews</a:t>
            </a:r>
          </a:p>
          <a:p>
            <a:endParaRPr lang="en-US" sz="2800" dirty="0" smtClean="0"/>
          </a:p>
          <a:p>
            <a:endParaRPr lang="en-US" sz="1200"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C1E41-0BF4-4012-9507-54F1D4CB890F}" type="slidenum">
              <a:rPr lang="en-US" smtClean="0"/>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Types of Interview Questions</a:t>
            </a:r>
            <a:endParaRPr lang="en-US" dirty="0"/>
          </a:p>
        </p:txBody>
      </p:sp>
      <p:sp>
        <p:nvSpPr>
          <p:cNvPr id="8" name="Subtitle 7"/>
          <p:cNvSpPr>
            <a:spLocks noGrp="1"/>
          </p:cNvSpPr>
          <p:nvPr>
            <p:ph type="subTitle" idx="1"/>
          </p:nvPr>
        </p:nvSpPr>
        <p:spPr/>
        <p:txBody>
          <a:bodyPr/>
          <a:lstStyle/>
          <a:p>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9AC1E41-0BF4-4012-9507-54F1D4CB890F}" type="slidenum">
              <a:rPr lang="en-US" smtClean="0"/>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Interview Questions</a:t>
            </a:r>
            <a:endParaRPr lang="en-US" dirty="0"/>
          </a:p>
        </p:txBody>
      </p:sp>
      <p:sp>
        <p:nvSpPr>
          <p:cNvPr id="3" name="Text Placeholder 2"/>
          <p:cNvSpPr>
            <a:spLocks noGrp="1"/>
          </p:cNvSpPr>
          <p:nvPr>
            <p:ph type="body" idx="1"/>
          </p:nvPr>
        </p:nvSpPr>
        <p:spPr/>
        <p:txBody>
          <a:bodyPr/>
          <a:lstStyle/>
          <a:p>
            <a:r>
              <a:rPr lang="en-US" dirty="0" smtClean="0"/>
              <a:t>Question Type</a:t>
            </a:r>
            <a:endParaRPr lang="en-US" dirty="0"/>
          </a:p>
        </p:txBody>
      </p:sp>
      <p:sp>
        <p:nvSpPr>
          <p:cNvPr id="4" name="Content Placeholder 3"/>
          <p:cNvSpPr>
            <a:spLocks noGrp="1"/>
          </p:cNvSpPr>
          <p:nvPr>
            <p:ph sz="half" idx="2"/>
          </p:nvPr>
        </p:nvSpPr>
        <p:spPr/>
        <p:txBody>
          <a:bodyPr/>
          <a:lstStyle/>
          <a:p>
            <a:r>
              <a:rPr lang="en-US" b="1" u="sng" dirty="0" smtClean="0"/>
              <a:t>Open questions</a:t>
            </a:r>
            <a:r>
              <a:rPr lang="en-US" u="sng" dirty="0" smtClean="0"/>
              <a:t>-</a:t>
            </a:r>
            <a:r>
              <a:rPr lang="en-US" dirty="0" smtClean="0"/>
              <a:t>" Tell us a little about……..“</a:t>
            </a:r>
          </a:p>
          <a:p>
            <a:endParaRPr lang="en-US" dirty="0" smtClean="0"/>
          </a:p>
          <a:p>
            <a:r>
              <a:rPr lang="en-US" b="1" u="sng" dirty="0" smtClean="0"/>
              <a:t>Closed questions </a:t>
            </a:r>
            <a:r>
              <a:rPr lang="en-US" dirty="0" smtClean="0"/>
              <a:t>- Asked when the interviewer wants specific information, often factual or technical in nature, these questions can frequently be answered with a “yes” or “no”</a:t>
            </a:r>
          </a:p>
          <a:p>
            <a:endParaRPr lang="en-US" dirty="0"/>
          </a:p>
        </p:txBody>
      </p:sp>
      <p:sp>
        <p:nvSpPr>
          <p:cNvPr id="5" name="Text Placeholder 4"/>
          <p:cNvSpPr>
            <a:spLocks noGrp="1"/>
          </p:cNvSpPr>
          <p:nvPr>
            <p:ph type="body" sz="quarter" idx="3"/>
          </p:nvPr>
        </p:nvSpPr>
        <p:spPr/>
        <p:txBody>
          <a:bodyPr/>
          <a:lstStyle/>
          <a:p>
            <a:r>
              <a:rPr lang="en-US" dirty="0" smtClean="0"/>
              <a:t>Explanation</a:t>
            </a:r>
            <a:endParaRPr lang="en-US" dirty="0"/>
          </a:p>
        </p:txBody>
      </p:sp>
      <p:sp>
        <p:nvSpPr>
          <p:cNvPr id="6" name="Content Placeholder 5"/>
          <p:cNvSpPr>
            <a:spLocks noGrp="1"/>
          </p:cNvSpPr>
          <p:nvPr>
            <p:ph sz="quarter" idx="4"/>
          </p:nvPr>
        </p:nvSpPr>
        <p:spPr/>
        <p:txBody>
          <a:bodyPr/>
          <a:lstStyle/>
          <a:p>
            <a:r>
              <a:rPr lang="en-US" dirty="0" smtClean="0"/>
              <a:t>Keep in mind the selection criteria and your strengths.</a:t>
            </a:r>
          </a:p>
          <a:p>
            <a:endParaRPr lang="en-US" dirty="0" smtClean="0"/>
          </a:p>
          <a:p>
            <a:r>
              <a:rPr lang="en-US" dirty="0" smtClean="0"/>
              <a:t>Ask for clarification and elaboration of past experiences. </a:t>
            </a:r>
            <a:br>
              <a:rPr lang="en-US" dirty="0" smtClean="0"/>
            </a:br>
            <a:r>
              <a:rPr lang="en-US" dirty="0" smtClean="0"/>
              <a:t>Require you to demonstrate your technical knowledge in some area </a:t>
            </a:r>
          </a:p>
          <a:p>
            <a:endParaRPr lang="en-US" dirty="0"/>
          </a:p>
        </p:txBody>
      </p:sp>
      <p:sp>
        <p:nvSpPr>
          <p:cNvPr id="7" name="Slide Number Placeholder 6"/>
          <p:cNvSpPr>
            <a:spLocks noGrp="1"/>
          </p:cNvSpPr>
          <p:nvPr>
            <p:ph type="sldNum" sz="quarter" idx="12"/>
          </p:nvPr>
        </p:nvSpPr>
        <p:spPr/>
        <p:txBody>
          <a:bodyPr/>
          <a:lstStyle/>
          <a:p>
            <a:fld id="{29B6A4E4-FAEE-4ACB-B67B-5C4BEA3E0A01}" type="slidenum">
              <a:rPr lang="en-US" smtClean="0"/>
              <a:pPr/>
              <a:t>26</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Interview Questions</a:t>
            </a:r>
            <a:endParaRPr lang="en-US" dirty="0"/>
          </a:p>
        </p:txBody>
      </p:sp>
      <p:sp>
        <p:nvSpPr>
          <p:cNvPr id="3" name="Text Placeholder 2"/>
          <p:cNvSpPr>
            <a:spLocks noGrp="1"/>
          </p:cNvSpPr>
          <p:nvPr>
            <p:ph type="body" idx="1"/>
          </p:nvPr>
        </p:nvSpPr>
        <p:spPr/>
        <p:txBody>
          <a:bodyPr/>
          <a:lstStyle/>
          <a:p>
            <a:r>
              <a:rPr lang="en-US" dirty="0" smtClean="0"/>
              <a:t>Question Type</a:t>
            </a:r>
            <a:endParaRPr lang="en-US" dirty="0"/>
          </a:p>
        </p:txBody>
      </p:sp>
      <p:sp>
        <p:nvSpPr>
          <p:cNvPr id="4" name="Content Placeholder 3"/>
          <p:cNvSpPr>
            <a:spLocks noGrp="1"/>
          </p:cNvSpPr>
          <p:nvPr>
            <p:ph sz="half" idx="2"/>
          </p:nvPr>
        </p:nvSpPr>
        <p:spPr/>
        <p:txBody>
          <a:bodyPr/>
          <a:lstStyle/>
          <a:p>
            <a:r>
              <a:rPr lang="en-US" b="1" u="sng" dirty="0" smtClean="0"/>
              <a:t>Hypothetical questions</a:t>
            </a:r>
            <a:r>
              <a:rPr lang="en-US" dirty="0" smtClean="0"/>
              <a:t>-What would you do if…</a:t>
            </a:r>
          </a:p>
          <a:p>
            <a:endParaRPr lang="en-US" dirty="0" smtClean="0"/>
          </a:p>
          <a:p>
            <a:endParaRPr lang="en-US" dirty="0" smtClean="0"/>
          </a:p>
          <a:p>
            <a:r>
              <a:rPr lang="en-US" b="1" u="sng" dirty="0" smtClean="0"/>
              <a:t>Leading questions</a:t>
            </a:r>
            <a:r>
              <a:rPr lang="en-US" dirty="0" smtClean="0"/>
              <a:t>- The answer seems logical…</a:t>
            </a:r>
            <a:endParaRPr lang="en-US" dirty="0"/>
          </a:p>
        </p:txBody>
      </p:sp>
      <p:sp>
        <p:nvSpPr>
          <p:cNvPr id="5" name="Text Placeholder 4"/>
          <p:cNvSpPr>
            <a:spLocks noGrp="1"/>
          </p:cNvSpPr>
          <p:nvPr>
            <p:ph type="body" sz="quarter" idx="3"/>
          </p:nvPr>
        </p:nvSpPr>
        <p:spPr/>
        <p:txBody>
          <a:bodyPr/>
          <a:lstStyle/>
          <a:p>
            <a:r>
              <a:rPr lang="en-US" dirty="0" smtClean="0"/>
              <a:t>Explanation</a:t>
            </a:r>
            <a:endParaRPr lang="en-US" dirty="0"/>
          </a:p>
        </p:txBody>
      </p:sp>
      <p:sp>
        <p:nvSpPr>
          <p:cNvPr id="6" name="Content Placeholder 5"/>
          <p:cNvSpPr>
            <a:spLocks noGrp="1"/>
          </p:cNvSpPr>
          <p:nvPr>
            <p:ph sz="quarter" idx="4"/>
          </p:nvPr>
        </p:nvSpPr>
        <p:spPr/>
        <p:txBody>
          <a:bodyPr>
            <a:normAutofit/>
          </a:bodyPr>
          <a:lstStyle/>
          <a:p>
            <a:r>
              <a:rPr lang="en-US" dirty="0" smtClean="0"/>
              <a:t>These will assess your ability to think on your feet</a:t>
            </a:r>
          </a:p>
          <a:p>
            <a:endParaRPr lang="en-US" dirty="0" smtClean="0"/>
          </a:p>
          <a:p>
            <a:r>
              <a:rPr lang="en-US" dirty="0" smtClean="0"/>
              <a:t>As a grower representative you will require good communication skills - do you have good skills in this area? Do not give a yes/no answer. Give examples to support your response </a:t>
            </a:r>
          </a:p>
          <a:p>
            <a:endParaRPr lang="en-US" dirty="0"/>
          </a:p>
        </p:txBody>
      </p:sp>
      <p:sp>
        <p:nvSpPr>
          <p:cNvPr id="7" name="Slide Number Placeholder 6"/>
          <p:cNvSpPr>
            <a:spLocks noGrp="1"/>
          </p:cNvSpPr>
          <p:nvPr>
            <p:ph type="sldNum" sz="quarter" idx="12"/>
          </p:nvPr>
        </p:nvSpPr>
        <p:spPr/>
        <p:txBody>
          <a:bodyPr/>
          <a:lstStyle/>
          <a:p>
            <a:fld id="{29B6A4E4-FAEE-4ACB-B67B-5C4BEA3E0A01}" type="slidenum">
              <a:rPr lang="en-US" smtClean="0"/>
              <a:pPr/>
              <a:t>27</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Interview Questions</a:t>
            </a:r>
            <a:endParaRPr lang="en-US" dirty="0"/>
          </a:p>
        </p:txBody>
      </p:sp>
      <p:sp>
        <p:nvSpPr>
          <p:cNvPr id="3" name="Text Placeholder 2"/>
          <p:cNvSpPr>
            <a:spLocks noGrp="1"/>
          </p:cNvSpPr>
          <p:nvPr>
            <p:ph type="body" idx="1"/>
          </p:nvPr>
        </p:nvSpPr>
        <p:spPr/>
        <p:txBody>
          <a:bodyPr/>
          <a:lstStyle/>
          <a:p>
            <a:r>
              <a:rPr lang="en-US" dirty="0" smtClean="0"/>
              <a:t>Question Type</a:t>
            </a:r>
            <a:endParaRPr lang="en-US" dirty="0"/>
          </a:p>
        </p:txBody>
      </p:sp>
      <p:sp>
        <p:nvSpPr>
          <p:cNvPr id="4" name="Content Placeholder 3"/>
          <p:cNvSpPr>
            <a:spLocks noGrp="1"/>
          </p:cNvSpPr>
          <p:nvPr>
            <p:ph sz="half" idx="2"/>
          </p:nvPr>
        </p:nvSpPr>
        <p:spPr/>
        <p:txBody>
          <a:bodyPr/>
          <a:lstStyle/>
          <a:p>
            <a:r>
              <a:rPr lang="en-US" b="1" u="sng" dirty="0" smtClean="0"/>
              <a:t>Multi-barreled</a:t>
            </a:r>
            <a:r>
              <a:rPr lang="en-US" u="sng" dirty="0" smtClean="0"/>
              <a:t> </a:t>
            </a:r>
            <a:r>
              <a:rPr lang="en-US" dirty="0" smtClean="0"/>
              <a:t>- two or more questions linked to the same topic </a:t>
            </a:r>
          </a:p>
          <a:p>
            <a:endParaRPr lang="en-US" dirty="0" smtClean="0"/>
          </a:p>
          <a:p>
            <a:endParaRPr lang="en-US" dirty="0" smtClean="0"/>
          </a:p>
          <a:p>
            <a:r>
              <a:rPr lang="en-US" b="1" u="sng" dirty="0" smtClean="0"/>
              <a:t>Behavioral questions </a:t>
            </a:r>
            <a:r>
              <a:rPr lang="en-US" dirty="0" smtClean="0"/>
              <a:t>- uses your past experiences to predict future behaviors </a:t>
            </a:r>
          </a:p>
          <a:p>
            <a:endParaRPr lang="en-US" dirty="0"/>
          </a:p>
        </p:txBody>
      </p:sp>
      <p:sp>
        <p:nvSpPr>
          <p:cNvPr id="5" name="Text Placeholder 4"/>
          <p:cNvSpPr>
            <a:spLocks noGrp="1"/>
          </p:cNvSpPr>
          <p:nvPr>
            <p:ph type="body" sz="quarter" idx="3"/>
          </p:nvPr>
        </p:nvSpPr>
        <p:spPr/>
        <p:txBody>
          <a:bodyPr/>
          <a:lstStyle/>
          <a:p>
            <a:r>
              <a:rPr lang="en-US" dirty="0" smtClean="0"/>
              <a:t>Explanation</a:t>
            </a:r>
            <a:endParaRPr lang="en-US" dirty="0"/>
          </a:p>
        </p:txBody>
      </p:sp>
      <p:sp>
        <p:nvSpPr>
          <p:cNvPr id="6" name="Content Placeholder 5"/>
          <p:cNvSpPr>
            <a:spLocks noGrp="1"/>
          </p:cNvSpPr>
          <p:nvPr>
            <p:ph sz="quarter" idx="4"/>
          </p:nvPr>
        </p:nvSpPr>
        <p:spPr/>
        <p:txBody>
          <a:bodyPr>
            <a:normAutofit fontScale="92500"/>
          </a:bodyPr>
          <a:lstStyle/>
          <a:p>
            <a:r>
              <a:rPr lang="en-US" dirty="0" smtClean="0"/>
              <a:t>Don't be afraid to ask to have the question repeated if you can't recall the full question </a:t>
            </a:r>
          </a:p>
          <a:p>
            <a:endParaRPr lang="en-US" dirty="0" smtClean="0"/>
          </a:p>
          <a:p>
            <a:r>
              <a:rPr lang="en-US" dirty="0" smtClean="0"/>
              <a:t>Prepare examples of how your experiences have allowed you to develop specific skills and how these could benefit the employer. PAR: Problem, Action, Result </a:t>
            </a:r>
          </a:p>
          <a:p>
            <a:endParaRPr lang="en-US" dirty="0"/>
          </a:p>
        </p:txBody>
      </p:sp>
      <p:sp>
        <p:nvSpPr>
          <p:cNvPr id="7" name="Slide Number Placeholder 6"/>
          <p:cNvSpPr>
            <a:spLocks noGrp="1"/>
          </p:cNvSpPr>
          <p:nvPr>
            <p:ph type="sldNum" sz="quarter" idx="12"/>
          </p:nvPr>
        </p:nvSpPr>
        <p:spPr/>
        <p:txBody>
          <a:bodyPr/>
          <a:lstStyle/>
          <a:p>
            <a:fld id="{29B6A4E4-FAEE-4ACB-B67B-5C4BEA3E0A01}" type="slidenum">
              <a:rPr lang="en-US" smtClean="0"/>
              <a:pPr/>
              <a:t>28</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Types of Interview Questions</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a:t>
            </a:r>
            <a:r>
              <a:rPr lang="en-US" b="1" dirty="0" smtClean="0"/>
              <a:t>PAR</a:t>
            </a:r>
            <a:r>
              <a:rPr lang="en-US" dirty="0" smtClean="0"/>
              <a:t>’ Approach for Answering a Question</a:t>
            </a:r>
            <a:br>
              <a:rPr lang="en-US" dirty="0" smtClean="0"/>
            </a:br>
            <a:r>
              <a:rPr lang="en-US" dirty="0" smtClean="0"/>
              <a:t/>
            </a:r>
            <a:br>
              <a:rPr lang="en-US" dirty="0" smtClean="0"/>
            </a:br>
            <a:r>
              <a:rPr lang="en-US" b="1" dirty="0" smtClean="0"/>
              <a:t>P</a:t>
            </a:r>
            <a:r>
              <a:rPr lang="en-US" dirty="0" smtClean="0"/>
              <a:t>: Problem – describe the problem, situation, task– what dilemma or problem did you face?</a:t>
            </a:r>
          </a:p>
          <a:p>
            <a:endParaRPr lang="en-US" dirty="0" smtClean="0"/>
          </a:p>
          <a:p>
            <a:r>
              <a:rPr lang="en-US" b="1" dirty="0" smtClean="0"/>
              <a:t>A</a:t>
            </a:r>
            <a:r>
              <a:rPr lang="en-US" dirty="0" smtClean="0"/>
              <a:t>: 	Action – what action did you take?</a:t>
            </a:r>
          </a:p>
          <a:p>
            <a:pPr>
              <a:buNone/>
            </a:pPr>
            <a:r>
              <a:rPr lang="en-US" dirty="0" smtClean="0"/>
              <a:t/>
            </a:r>
            <a:br>
              <a:rPr lang="en-US" dirty="0" smtClean="0"/>
            </a:br>
            <a:r>
              <a:rPr lang="en-US" b="1" dirty="0" smtClean="0"/>
              <a:t>R</a:t>
            </a:r>
            <a:r>
              <a:rPr lang="en-US" dirty="0" smtClean="0"/>
              <a:t>: 	Result – what was the result of your 	action? </a:t>
            </a:r>
            <a:br>
              <a:rPr lang="en-US" dirty="0" smtClean="0"/>
            </a:br>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29</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Interview Process –</a:t>
            </a:r>
            <a:br>
              <a:rPr lang="en-US" dirty="0" smtClean="0"/>
            </a:br>
            <a:r>
              <a:rPr lang="en-US" dirty="0" smtClean="0"/>
              <a:t>The Components to Success</a:t>
            </a:r>
            <a:endParaRPr lang="en-US" dirty="0"/>
          </a:p>
        </p:txBody>
      </p:sp>
      <p:sp>
        <p:nvSpPr>
          <p:cNvPr id="3" name="Content Placeholder 2"/>
          <p:cNvSpPr>
            <a:spLocks noGrp="1"/>
          </p:cNvSpPr>
          <p:nvPr>
            <p:ph idx="1"/>
          </p:nvPr>
        </p:nvSpPr>
        <p:spPr/>
        <p:txBody>
          <a:bodyPr/>
          <a:lstStyle/>
          <a:p>
            <a:r>
              <a:rPr lang="en-US" dirty="0" smtClean="0"/>
              <a:t>Posture</a:t>
            </a:r>
          </a:p>
          <a:p>
            <a:endParaRPr lang="en-US" dirty="0" smtClean="0"/>
          </a:p>
          <a:p>
            <a:r>
              <a:rPr lang="en-US" dirty="0" smtClean="0"/>
              <a:t>Eye contact</a:t>
            </a:r>
          </a:p>
          <a:p>
            <a:endParaRPr lang="en-US" dirty="0" smtClean="0"/>
          </a:p>
          <a:p>
            <a:r>
              <a:rPr lang="en-US" dirty="0" smtClean="0"/>
              <a:t>Personal Grooming</a:t>
            </a:r>
          </a:p>
          <a:p>
            <a:endParaRPr lang="en-US" dirty="0" smtClean="0"/>
          </a:p>
          <a:p>
            <a:r>
              <a:rPr lang="en-US" dirty="0" smtClean="0"/>
              <a:t>Clothes</a:t>
            </a:r>
          </a:p>
          <a:p>
            <a:endParaRPr lang="en-US" dirty="0" smtClean="0"/>
          </a:p>
          <a:p>
            <a:r>
              <a:rPr lang="en-US" dirty="0" smtClean="0"/>
              <a:t>Body Language</a:t>
            </a:r>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3</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Text Placeholder 4"/>
          <p:cNvSpPr>
            <a:spLocks noGrp="1"/>
          </p:cNvSpPr>
          <p:nvPr>
            <p:ph type="body" idx="1"/>
          </p:nvPr>
        </p:nvSpPr>
        <p:spPr/>
        <p:txBody>
          <a:bodyPr/>
          <a:lstStyle/>
          <a:p>
            <a:r>
              <a:rPr lang="en-US" dirty="0" smtClean="0"/>
              <a:t>Question Type</a:t>
            </a:r>
            <a:endParaRPr lang="en-US" dirty="0"/>
          </a:p>
        </p:txBody>
      </p:sp>
      <p:sp>
        <p:nvSpPr>
          <p:cNvPr id="3" name="Content Placeholder 2"/>
          <p:cNvSpPr>
            <a:spLocks noGrp="1"/>
          </p:cNvSpPr>
          <p:nvPr>
            <p:ph sz="half" idx="2"/>
          </p:nvPr>
        </p:nvSpPr>
        <p:spPr/>
        <p:txBody>
          <a:bodyPr>
            <a:normAutofit/>
          </a:bodyPr>
          <a:lstStyle/>
          <a:p>
            <a:r>
              <a:rPr lang="en-US" b="1" u="sng" dirty="0" smtClean="0"/>
              <a:t>Competency questions</a:t>
            </a:r>
            <a:r>
              <a:rPr lang="en-US" dirty="0" smtClean="0"/>
              <a:t/>
            </a:r>
            <a:br>
              <a:rPr lang="en-US" dirty="0" smtClean="0"/>
            </a:br>
            <a:endParaRPr lang="en-US" dirty="0" smtClean="0"/>
          </a:p>
          <a:p>
            <a:r>
              <a:rPr lang="en-US" dirty="0" smtClean="0"/>
              <a:t>This type of question includes "Can you give me a specific example of your leadership skills?" or "Explain a way in which you sought a creative solution to a problem.</a:t>
            </a:r>
            <a:endParaRPr lang="en-US" dirty="0"/>
          </a:p>
        </p:txBody>
      </p:sp>
      <p:sp>
        <p:nvSpPr>
          <p:cNvPr id="6" name="Text Placeholder 5"/>
          <p:cNvSpPr>
            <a:spLocks noGrp="1"/>
          </p:cNvSpPr>
          <p:nvPr>
            <p:ph type="body" sz="quarter" idx="3"/>
          </p:nvPr>
        </p:nvSpPr>
        <p:spPr/>
        <p:txBody>
          <a:bodyPr/>
          <a:lstStyle/>
          <a:p>
            <a:r>
              <a:rPr lang="en-US" dirty="0" smtClean="0"/>
              <a:t>Explanation</a:t>
            </a:r>
            <a:endParaRPr lang="en-US" dirty="0"/>
          </a:p>
        </p:txBody>
      </p:sp>
      <p:sp>
        <p:nvSpPr>
          <p:cNvPr id="7" name="Content Placeholder 6"/>
          <p:cNvSpPr>
            <a:spLocks noGrp="1"/>
          </p:cNvSpPr>
          <p:nvPr>
            <p:ph sz="quarter" idx="4"/>
          </p:nvPr>
        </p:nvSpPr>
        <p:spPr/>
        <p:txBody>
          <a:bodyPr/>
          <a:lstStyle/>
          <a:p>
            <a:endParaRPr lang="en-US" dirty="0" smtClean="0"/>
          </a:p>
          <a:p>
            <a:endParaRPr lang="en-US" dirty="0" smtClean="0"/>
          </a:p>
          <a:p>
            <a:r>
              <a:rPr lang="en-US" dirty="0" smtClean="0"/>
              <a:t>" Its purpose is to align your past behaviors with specific competencies which are required for the position.</a:t>
            </a:r>
            <a:endParaRPr lang="en-US" dirty="0"/>
          </a:p>
        </p:txBody>
      </p:sp>
      <p:sp>
        <p:nvSpPr>
          <p:cNvPr id="8" name="Slide Number Placeholder 7"/>
          <p:cNvSpPr>
            <a:spLocks noGrp="1"/>
          </p:cNvSpPr>
          <p:nvPr>
            <p:ph type="sldNum" sz="quarter" idx="12"/>
          </p:nvPr>
        </p:nvSpPr>
        <p:spPr/>
        <p:txBody>
          <a:bodyPr/>
          <a:lstStyle/>
          <a:p>
            <a:fld id="{29B6A4E4-FAEE-4ACB-B67B-5C4BEA3E0A01}" type="slidenum">
              <a:rPr lang="en-US" smtClean="0"/>
              <a:pPr/>
              <a:t>30</a:t>
            </a:fld>
            <a:endParaRPr lang="en-US"/>
          </a:p>
        </p:txBody>
      </p:sp>
      <p:sp>
        <p:nvSpPr>
          <p:cNvPr id="9" name="Footer Placeholder 8"/>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Sample Interview Questions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Interview Questions</a:t>
            </a:r>
            <a:endParaRPr lang="en-US" dirty="0"/>
          </a:p>
        </p:txBody>
      </p:sp>
      <p:sp>
        <p:nvSpPr>
          <p:cNvPr id="3" name="Content Placeholder 2"/>
          <p:cNvSpPr>
            <a:spLocks noGrp="1"/>
          </p:cNvSpPr>
          <p:nvPr>
            <p:ph idx="1"/>
          </p:nvPr>
        </p:nvSpPr>
        <p:spPr/>
        <p:txBody>
          <a:bodyPr>
            <a:normAutofit fontScale="70000" lnSpcReduction="20000"/>
          </a:bodyPr>
          <a:lstStyle/>
          <a:p>
            <a:endParaRPr lang="en-US" dirty="0" smtClean="0"/>
          </a:p>
          <a:p>
            <a:pPr>
              <a:buNone/>
            </a:pPr>
            <a:r>
              <a:rPr lang="en-US" dirty="0" smtClean="0"/>
              <a:t>General Interview Questions</a:t>
            </a:r>
          </a:p>
          <a:p>
            <a:endParaRPr lang="en-US" dirty="0" smtClean="0"/>
          </a:p>
          <a:p>
            <a:r>
              <a:rPr lang="en-US" dirty="0" smtClean="0"/>
              <a:t>Why did you leave or are you leaving your position?</a:t>
            </a:r>
          </a:p>
          <a:p>
            <a:endParaRPr lang="en-US" dirty="0" smtClean="0"/>
          </a:p>
          <a:p>
            <a:r>
              <a:rPr lang="en-US" dirty="0" smtClean="0"/>
              <a:t>What do you know about our organizations?</a:t>
            </a:r>
          </a:p>
          <a:p>
            <a:endParaRPr lang="en-US" dirty="0" smtClean="0"/>
          </a:p>
          <a:p>
            <a:r>
              <a:rPr lang="en-US" dirty="0" smtClean="0"/>
              <a:t>What are your goals?  Where do you see yourself in five years?</a:t>
            </a:r>
          </a:p>
          <a:p>
            <a:endParaRPr lang="en-US" dirty="0" smtClean="0"/>
          </a:p>
          <a:p>
            <a:r>
              <a:rPr lang="en-US" dirty="0" smtClean="0"/>
              <a:t>What are your strengths and weaknesses?</a:t>
            </a:r>
          </a:p>
          <a:p>
            <a:endParaRPr lang="en-US" dirty="0" smtClean="0"/>
          </a:p>
          <a:p>
            <a:r>
              <a:rPr lang="en-US" dirty="0" smtClean="0"/>
              <a:t>Why would you like to work for this company?</a:t>
            </a:r>
          </a:p>
          <a:p>
            <a:endParaRPr lang="en-US" dirty="0" smtClean="0"/>
          </a:p>
          <a:p>
            <a:r>
              <a:rPr lang="en-US" dirty="0" smtClean="0"/>
              <a:t>What is your most significant achievement?</a:t>
            </a:r>
          </a:p>
          <a:p>
            <a:pPr>
              <a:buNone/>
            </a:pPr>
            <a:r>
              <a:rPr lang="en-US" dirty="0" smtClean="0"/>
              <a:t> </a:t>
            </a:r>
          </a:p>
          <a:p>
            <a:endParaRPr lang="en-US" sz="2400" dirty="0" smtClean="0"/>
          </a:p>
          <a:p>
            <a:r>
              <a:rPr lang="en-US" sz="2400" dirty="0" smtClean="0"/>
              <a:t>Taken from Kathryn Kraemer Troutman—Federal Resume Guidebook</a:t>
            </a:r>
            <a:endParaRPr lang="en-US" dirty="0"/>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1821E9A-643C-4D76-8E95-9BF4B42F9E47}" type="slidenum">
              <a:rPr lang="en-US" smtClean="0"/>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Interview Questions</a:t>
            </a:r>
            <a:endParaRPr lang="en-US" dirty="0"/>
          </a:p>
        </p:txBody>
      </p:sp>
      <p:sp>
        <p:nvSpPr>
          <p:cNvPr id="5" name="Text Placeholder 4"/>
          <p:cNvSpPr>
            <a:spLocks noGrp="1"/>
          </p:cNvSpPr>
          <p:nvPr>
            <p:ph type="body" idx="1"/>
          </p:nvPr>
        </p:nvSpPr>
        <p:spPr/>
        <p:txBody>
          <a:bodyPr/>
          <a:lstStyle/>
          <a:p>
            <a:r>
              <a:rPr lang="en-US" i="1" dirty="0" smtClean="0"/>
              <a:t>Ineffective</a:t>
            </a:r>
            <a:r>
              <a:rPr lang="en-US" dirty="0" smtClean="0"/>
              <a:t>:</a:t>
            </a:r>
            <a:endParaRPr lang="en-US" dirty="0"/>
          </a:p>
        </p:txBody>
      </p:sp>
      <p:sp>
        <p:nvSpPr>
          <p:cNvPr id="3" name="Content Placeholder 2"/>
          <p:cNvSpPr>
            <a:spLocks noGrp="1"/>
          </p:cNvSpPr>
          <p:nvPr>
            <p:ph sz="half" idx="2"/>
          </p:nvPr>
        </p:nvSpPr>
        <p:spPr/>
        <p:txBody>
          <a:bodyPr>
            <a:normAutofit lnSpcReduction="10000"/>
          </a:bodyPr>
          <a:lstStyle/>
          <a:p>
            <a:r>
              <a:rPr lang="en-US" b="1" dirty="0" smtClean="0"/>
              <a:t>What about this job attracts you? What is unattractive?</a:t>
            </a:r>
            <a:endParaRPr lang="en-US" dirty="0" smtClean="0"/>
          </a:p>
          <a:p>
            <a:endParaRPr lang="en-US" i="1" dirty="0" smtClean="0"/>
          </a:p>
          <a:p>
            <a:endParaRPr lang="en-US" i="1" dirty="0" smtClean="0"/>
          </a:p>
          <a:p>
            <a:r>
              <a:rPr lang="en-US" dirty="0" smtClean="0"/>
              <a:t>I like that it is in the field I am targeting. I don't like the commute that it will require.</a:t>
            </a:r>
            <a:br>
              <a:rPr lang="en-US" dirty="0" smtClean="0"/>
            </a:br>
            <a:r>
              <a:rPr lang="en-US" dirty="0" smtClean="0"/>
              <a:t/>
            </a:r>
            <a:br>
              <a:rPr lang="en-US" dirty="0" smtClean="0"/>
            </a:br>
            <a:endParaRPr lang="en-US" dirty="0"/>
          </a:p>
        </p:txBody>
      </p:sp>
      <p:sp>
        <p:nvSpPr>
          <p:cNvPr id="6" name="Text Placeholder 5"/>
          <p:cNvSpPr>
            <a:spLocks noGrp="1"/>
          </p:cNvSpPr>
          <p:nvPr>
            <p:ph type="body" sz="quarter" idx="3"/>
          </p:nvPr>
        </p:nvSpPr>
        <p:spPr/>
        <p:txBody>
          <a:bodyPr/>
          <a:lstStyle/>
          <a:p>
            <a:r>
              <a:rPr lang="en-US" i="1" dirty="0" smtClean="0"/>
              <a:t>Effective</a:t>
            </a:r>
            <a:r>
              <a:rPr lang="en-US" dirty="0" smtClean="0"/>
              <a:t>:</a:t>
            </a:r>
            <a:endParaRPr lang="en-US" dirty="0"/>
          </a:p>
        </p:txBody>
      </p:sp>
      <p:sp>
        <p:nvSpPr>
          <p:cNvPr id="4" name="Content Placeholder 3"/>
          <p:cNvSpPr>
            <a:spLocks noGrp="1"/>
          </p:cNvSpPr>
          <p:nvPr>
            <p:ph sz="quarter" idx="4"/>
          </p:nvPr>
        </p:nvSpPr>
        <p:spPr/>
        <p:txBody>
          <a:bodyPr>
            <a:normAutofit fontScale="70000" lnSpcReduction="20000"/>
          </a:bodyPr>
          <a:lstStyle/>
          <a:p>
            <a:r>
              <a:rPr lang="en-US" dirty="0" smtClean="0"/>
              <a:t>As I evaluate my skills and goals, this job maximizes on both. </a:t>
            </a:r>
          </a:p>
          <a:p>
            <a:endParaRPr lang="en-US" dirty="0" smtClean="0"/>
          </a:p>
          <a:p>
            <a:r>
              <a:rPr lang="en-US" dirty="0" smtClean="0"/>
              <a:t>I will be able to merge my knowledge of law and markets while strategizing for the sound financial future of clients. </a:t>
            </a:r>
          </a:p>
          <a:p>
            <a:endParaRPr lang="en-US" dirty="0" smtClean="0"/>
          </a:p>
          <a:p>
            <a:r>
              <a:rPr lang="en-US" dirty="0" smtClean="0"/>
              <a:t>Since this is a small company, I imagine that there will be opportunity for increased responsibilities and challenges.</a:t>
            </a:r>
          </a:p>
          <a:p>
            <a:endParaRPr lang="en-US" dirty="0" smtClean="0"/>
          </a:p>
          <a:p>
            <a:r>
              <a:rPr lang="en-US" dirty="0" smtClean="0"/>
              <a:t> I share the values of the company. </a:t>
            </a:r>
          </a:p>
          <a:p>
            <a:endParaRPr lang="en-US" dirty="0" smtClean="0"/>
          </a:p>
          <a:p>
            <a:r>
              <a:rPr lang="en-US" dirty="0" smtClean="0"/>
              <a:t>I am not eager to do much data processing, but the position is very attractive.</a:t>
            </a:r>
          </a:p>
          <a:p>
            <a:endParaRPr lang="en-US" dirty="0"/>
          </a:p>
        </p:txBody>
      </p:sp>
      <p:sp>
        <p:nvSpPr>
          <p:cNvPr id="7" name="Slide Number Placeholder 6"/>
          <p:cNvSpPr>
            <a:spLocks noGrp="1"/>
          </p:cNvSpPr>
          <p:nvPr>
            <p:ph type="sldNum" sz="quarter" idx="12"/>
          </p:nvPr>
        </p:nvSpPr>
        <p:spPr/>
        <p:txBody>
          <a:bodyPr/>
          <a:lstStyle/>
          <a:p>
            <a:fld id="{29B6A4E4-FAEE-4ACB-B67B-5C4BEA3E0A01}" type="slidenum">
              <a:rPr lang="en-US" smtClean="0"/>
              <a:pPr/>
              <a:t>33</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Sample Interview Questions</a:t>
            </a:r>
            <a:endParaRPr lang="en-US" dirty="0"/>
          </a:p>
        </p:txBody>
      </p:sp>
      <p:sp>
        <p:nvSpPr>
          <p:cNvPr id="3" name="Text Placeholder 2"/>
          <p:cNvSpPr>
            <a:spLocks noGrp="1"/>
          </p:cNvSpPr>
          <p:nvPr>
            <p:ph type="body" idx="1"/>
          </p:nvPr>
        </p:nvSpPr>
        <p:spPr/>
        <p:txBody>
          <a:bodyPr/>
          <a:lstStyle/>
          <a:p>
            <a:r>
              <a:rPr lang="en-US" i="1" dirty="0" smtClean="0"/>
              <a:t>Ineffective</a:t>
            </a:r>
            <a:r>
              <a:rPr lang="en-US" dirty="0" smtClean="0"/>
              <a:t>:</a:t>
            </a:r>
          </a:p>
          <a:p>
            <a:endParaRPr lang="en-US" dirty="0"/>
          </a:p>
        </p:txBody>
      </p:sp>
      <p:sp>
        <p:nvSpPr>
          <p:cNvPr id="4" name="Content Placeholder 3"/>
          <p:cNvSpPr>
            <a:spLocks noGrp="1"/>
          </p:cNvSpPr>
          <p:nvPr>
            <p:ph sz="half" idx="2"/>
          </p:nvPr>
        </p:nvSpPr>
        <p:spPr>
          <a:xfrm>
            <a:off x="304800" y="2449512"/>
            <a:ext cx="4343400" cy="3951288"/>
          </a:xfrm>
        </p:spPr>
        <p:txBody>
          <a:bodyPr/>
          <a:lstStyle/>
          <a:p>
            <a:r>
              <a:rPr lang="en-US" b="1" dirty="0" smtClean="0"/>
              <a:t>How would you describe an ideal working environment</a:t>
            </a:r>
            <a:r>
              <a:rPr lang="en-US" dirty="0" smtClean="0"/>
              <a:t>?</a:t>
            </a:r>
          </a:p>
          <a:p>
            <a:endParaRPr lang="en-US" dirty="0" smtClean="0"/>
          </a:p>
          <a:p>
            <a:r>
              <a:rPr lang="en-US" dirty="0" smtClean="0"/>
              <a:t>A laptop and cell phone on a beach sound ideal to me. Short of that, I would like an environment in which I am able to work as I please, without much supervision.</a:t>
            </a:r>
          </a:p>
          <a:p>
            <a:endParaRPr lang="en-US" dirty="0"/>
          </a:p>
        </p:txBody>
      </p:sp>
      <p:sp>
        <p:nvSpPr>
          <p:cNvPr id="5" name="Text Placeholder 4"/>
          <p:cNvSpPr>
            <a:spLocks noGrp="1"/>
          </p:cNvSpPr>
          <p:nvPr>
            <p:ph type="body" sz="quarter" idx="3"/>
          </p:nvPr>
        </p:nvSpPr>
        <p:spPr/>
        <p:txBody>
          <a:bodyPr/>
          <a:lstStyle/>
          <a:p>
            <a:r>
              <a:rPr lang="en-US" i="1" dirty="0" smtClean="0"/>
              <a:t>Effective</a:t>
            </a:r>
            <a:r>
              <a:rPr lang="en-US" dirty="0" smtClean="0"/>
              <a:t>:</a:t>
            </a:r>
          </a:p>
          <a:p>
            <a:endParaRPr lang="en-US" dirty="0"/>
          </a:p>
        </p:txBody>
      </p:sp>
      <p:sp>
        <p:nvSpPr>
          <p:cNvPr id="6" name="Content Placeholder 5"/>
          <p:cNvSpPr>
            <a:spLocks noGrp="1"/>
          </p:cNvSpPr>
          <p:nvPr>
            <p:ph sz="quarter" idx="4"/>
          </p:nvPr>
        </p:nvSpPr>
        <p:spPr/>
        <p:txBody>
          <a:bodyPr>
            <a:normAutofit fontScale="77500" lnSpcReduction="20000"/>
          </a:bodyPr>
          <a:lstStyle/>
          <a:p>
            <a:r>
              <a:rPr lang="en-US" dirty="0" smtClean="0"/>
              <a:t>It is important to me that my company has clear objectives and strives for success </a:t>
            </a:r>
          </a:p>
          <a:p>
            <a:endParaRPr lang="en-US" dirty="0" smtClean="0"/>
          </a:p>
          <a:p>
            <a:r>
              <a:rPr lang="en-US" dirty="0" smtClean="0"/>
              <a:t>Similarly, I like having colleagues whom I admire for their skills and perspectives </a:t>
            </a:r>
          </a:p>
          <a:p>
            <a:endParaRPr lang="en-US" dirty="0" smtClean="0"/>
          </a:p>
          <a:p>
            <a:r>
              <a:rPr lang="en-US" dirty="0" smtClean="0"/>
              <a:t>When communication is clear between colleagues, our energy becomes synergy</a:t>
            </a:r>
          </a:p>
          <a:p>
            <a:endParaRPr lang="en-US" dirty="0" smtClean="0"/>
          </a:p>
          <a:p>
            <a:r>
              <a:rPr lang="en-US" dirty="0" smtClean="0"/>
              <a:t> In addition, I find that I flourish when given discretion after having gained the trust of my supervisor</a:t>
            </a:r>
          </a:p>
          <a:p>
            <a:endParaRPr lang="en-US" dirty="0"/>
          </a:p>
        </p:txBody>
      </p:sp>
      <p:sp>
        <p:nvSpPr>
          <p:cNvPr id="7" name="Slide Number Placeholder 6"/>
          <p:cNvSpPr>
            <a:spLocks noGrp="1"/>
          </p:cNvSpPr>
          <p:nvPr>
            <p:ph type="sldNum" sz="quarter" idx="12"/>
          </p:nvPr>
        </p:nvSpPr>
        <p:spPr/>
        <p:txBody>
          <a:bodyPr/>
          <a:lstStyle/>
          <a:p>
            <a:fld id="{29B6A4E4-FAEE-4ACB-B67B-5C4BEA3E0A01}" type="slidenum">
              <a:rPr lang="en-US" smtClean="0"/>
              <a:pPr/>
              <a:t>34</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Tying Interview Questions to KSAs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KSA of </a:t>
            </a:r>
            <a:r>
              <a:rPr lang="en-US" u="sng" dirty="0" smtClean="0"/>
              <a:t>"ability to give oral presentations to large groups"</a:t>
            </a:r>
            <a:r>
              <a:rPr lang="en-US" dirty="0" smtClean="0"/>
              <a:t> may be one to be examined in the interview. </a:t>
            </a:r>
          </a:p>
          <a:p>
            <a:endParaRPr lang="en-US" dirty="0" smtClean="0"/>
          </a:p>
          <a:p>
            <a:r>
              <a:rPr lang="en-US" dirty="0" smtClean="0"/>
              <a:t>An interview question might be: </a:t>
            </a:r>
          </a:p>
          <a:p>
            <a:pPr lvl="1"/>
            <a:r>
              <a:rPr lang="en-US" dirty="0" smtClean="0"/>
              <a:t>"What experience have you had in giving oral presentations to large groups?" </a:t>
            </a:r>
          </a:p>
          <a:p>
            <a:pPr lvl="1"/>
            <a:endParaRPr lang="en-US" dirty="0" smtClean="0"/>
          </a:p>
          <a:p>
            <a:pPr lvl="2"/>
            <a:r>
              <a:rPr lang="en-US" dirty="0" smtClean="0"/>
              <a:t>Follow-up questions:  “What is the size of the group addressed?  </a:t>
            </a:r>
          </a:p>
          <a:p>
            <a:pPr lvl="2"/>
            <a:r>
              <a:rPr lang="en-US" dirty="0" smtClean="0"/>
              <a:t>If audiences addressed were hostile?</a:t>
            </a:r>
          </a:p>
          <a:p>
            <a:pPr lvl="2"/>
            <a:r>
              <a:rPr lang="en-US" dirty="0" smtClean="0"/>
              <a:t>To what extent did you participate in preparing the presentation?</a:t>
            </a:r>
          </a:p>
        </p:txBody>
      </p:sp>
      <p:sp>
        <p:nvSpPr>
          <p:cNvPr id="4" name="Slide Number Placeholder 3"/>
          <p:cNvSpPr>
            <a:spLocks noGrp="1"/>
          </p:cNvSpPr>
          <p:nvPr>
            <p:ph type="sldNum" sz="quarter" idx="12"/>
          </p:nvPr>
        </p:nvSpPr>
        <p:spPr/>
        <p:txBody>
          <a:bodyPr/>
          <a:lstStyle/>
          <a:p>
            <a:fld id="{31821E9A-643C-4D76-8E95-9BF4B42F9E47}" type="slidenum">
              <a:rPr lang="en-US" smtClean="0"/>
              <a:pPr/>
              <a:t>35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Tying Interview Questions to KSAs</a:t>
            </a:r>
            <a:endParaRPr lang="en-US" dirty="0"/>
          </a:p>
        </p:txBody>
      </p:sp>
      <p:sp>
        <p:nvSpPr>
          <p:cNvPr id="3" name="Content Placeholder 2"/>
          <p:cNvSpPr>
            <a:spLocks noGrp="1"/>
          </p:cNvSpPr>
          <p:nvPr>
            <p:ph idx="1"/>
          </p:nvPr>
        </p:nvSpPr>
        <p:spPr/>
        <p:txBody>
          <a:bodyPr>
            <a:normAutofit/>
          </a:bodyPr>
          <a:lstStyle/>
          <a:p>
            <a:r>
              <a:rPr lang="en-US" dirty="0" smtClean="0"/>
              <a:t>Typically found in supervisory positions is the KSA the "</a:t>
            </a:r>
            <a:r>
              <a:rPr lang="en-US" u="sng" dirty="0" smtClean="0"/>
              <a:t>ability to delegate work”</a:t>
            </a:r>
            <a:endParaRPr lang="en-US" dirty="0" smtClean="0"/>
          </a:p>
          <a:p>
            <a:endParaRPr lang="en-US" dirty="0" smtClean="0"/>
          </a:p>
          <a:p>
            <a:r>
              <a:rPr lang="en-US" dirty="0" smtClean="0"/>
              <a:t> A good interview question would state:</a:t>
            </a:r>
          </a:p>
          <a:p>
            <a:endParaRPr lang="en-US" dirty="0" smtClean="0"/>
          </a:p>
          <a:p>
            <a:pPr lvl="1"/>
            <a:r>
              <a:rPr lang="en-US" dirty="0" smtClean="0"/>
              <a:t>"What experience do you have in delegating work; what was the workload, how many subordinates did you supervise, what were the situations?</a:t>
            </a:r>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36</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Tying Interview Questions to KSAs</a:t>
            </a:r>
            <a:endParaRPr lang="en-US" dirty="0"/>
          </a:p>
        </p:txBody>
      </p:sp>
      <p:sp>
        <p:nvSpPr>
          <p:cNvPr id="3" name="Content Placeholder 2"/>
          <p:cNvSpPr>
            <a:spLocks noGrp="1"/>
          </p:cNvSpPr>
          <p:nvPr>
            <p:ph idx="1"/>
          </p:nvPr>
        </p:nvSpPr>
        <p:spPr/>
        <p:txBody>
          <a:bodyPr/>
          <a:lstStyle/>
          <a:p>
            <a:r>
              <a:rPr lang="en-US" dirty="0" smtClean="0"/>
              <a:t>KSA--Ability to Communicate Orally</a:t>
            </a:r>
          </a:p>
          <a:p>
            <a:endParaRPr lang="en-US" dirty="0" smtClean="0"/>
          </a:p>
          <a:p>
            <a:r>
              <a:rPr lang="en-US" dirty="0" smtClean="0"/>
              <a:t>A question might be asked:</a:t>
            </a:r>
          </a:p>
          <a:p>
            <a:endParaRPr lang="en-US" dirty="0" smtClean="0"/>
          </a:p>
          <a:p>
            <a:pPr lvl="1"/>
            <a:r>
              <a:rPr lang="en-US" dirty="0" smtClean="0"/>
              <a:t>What experience have you had that would show you can effectively deal with the public?“</a:t>
            </a:r>
          </a:p>
          <a:p>
            <a:pPr lvl="1"/>
            <a:endParaRPr lang="en-US" dirty="0" smtClean="0"/>
          </a:p>
          <a:p>
            <a:pPr lvl="1"/>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37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Illegal/ Inappropriate Questions</a:t>
            </a:r>
            <a:endParaRPr lang="en-US" dirty="0"/>
          </a:p>
        </p:txBody>
      </p:sp>
      <p:sp>
        <p:nvSpPr>
          <p:cNvPr id="5" name="Subtitle 4"/>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Illegal or Inappropriate Questions</a:t>
            </a:r>
            <a:endParaRPr lang="en-US" dirty="0"/>
          </a:p>
        </p:txBody>
      </p:sp>
      <p:sp>
        <p:nvSpPr>
          <p:cNvPr id="3" name="Content Placeholder 2"/>
          <p:cNvSpPr>
            <a:spLocks noGrp="1"/>
          </p:cNvSpPr>
          <p:nvPr>
            <p:ph idx="1"/>
          </p:nvPr>
        </p:nvSpPr>
        <p:spPr/>
        <p:txBody>
          <a:bodyPr/>
          <a:lstStyle/>
          <a:p>
            <a:endParaRPr lang="en-US" dirty="0" smtClean="0"/>
          </a:p>
          <a:p>
            <a:r>
              <a:rPr lang="en-US" dirty="0" smtClean="0"/>
              <a:t>It is illegal not to hire candidates because of their race, color, sex, religion, national origin, birthplace, age, disability or marital/family status</a:t>
            </a:r>
          </a:p>
          <a:p>
            <a:endParaRPr lang="en-US" dirty="0" smtClean="0"/>
          </a:p>
          <a:p>
            <a:r>
              <a:rPr lang="en-US" dirty="0" smtClean="0"/>
              <a:t>Do not ask questions that could elicit such information, and discourage candidates from volunteering personal details</a:t>
            </a:r>
          </a:p>
          <a:p>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39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228600" y="381000"/>
            <a:ext cx="8458200" cy="1219200"/>
          </a:xfrm>
        </p:spPr>
        <p:txBody>
          <a:bodyPr>
            <a:normAutofit fontScale="90000"/>
          </a:bodyPr>
          <a:lstStyle/>
          <a:p>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dirty="0" smtClean="0"/>
              <a:t>Interview Process -- Body Language and Image </a:t>
            </a: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4000" b="1" dirty="0" smtClean="0"/>
              <a:t/>
            </a:r>
            <a:br>
              <a:rPr lang="en-US" sz="4000" b="1" dirty="0" smtClean="0"/>
            </a:br>
            <a:r>
              <a:rPr lang="en-US" sz="3200" dirty="0" smtClean="0"/>
              <a:t/>
            </a:r>
            <a:br>
              <a:rPr lang="en-US" sz="3200" dirty="0" smtClean="0"/>
            </a:br>
            <a:endParaRPr lang="en-US" sz="3200" dirty="0"/>
          </a:p>
        </p:txBody>
      </p:sp>
      <p:sp>
        <p:nvSpPr>
          <p:cNvPr id="5" name="Content Placeholder 4"/>
          <p:cNvSpPr>
            <a:spLocks noGrp="1"/>
          </p:cNvSpPr>
          <p:nvPr>
            <p:ph sz="half" idx="1"/>
          </p:nvPr>
        </p:nvSpPr>
        <p:spPr/>
        <p:txBody>
          <a:bodyPr>
            <a:normAutofit/>
          </a:bodyPr>
          <a:lstStyle/>
          <a:p>
            <a:r>
              <a:rPr lang="en-US" u="sng" dirty="0" smtClean="0">
                <a:solidFill>
                  <a:srgbClr val="FF0000"/>
                </a:solidFill>
              </a:rPr>
              <a:t>Non-verbal signals</a:t>
            </a:r>
            <a:r>
              <a:rPr lang="en-US" dirty="0" smtClean="0">
                <a:solidFill>
                  <a:srgbClr val="FF0000"/>
                </a:solidFill>
              </a:rPr>
              <a:t> </a:t>
            </a:r>
            <a:r>
              <a:rPr lang="en-US" dirty="0" smtClean="0"/>
              <a:t>is approximately five times as effective as the spoken word? </a:t>
            </a:r>
          </a:p>
          <a:p>
            <a:endParaRPr lang="en-US" dirty="0"/>
          </a:p>
        </p:txBody>
      </p:sp>
      <p:sp>
        <p:nvSpPr>
          <p:cNvPr id="6" name="Content Placeholder 5"/>
          <p:cNvSpPr>
            <a:spLocks noGrp="1"/>
          </p:cNvSpPr>
          <p:nvPr>
            <p:ph sz="half" idx="2"/>
          </p:nvPr>
        </p:nvSpPr>
        <p:spPr/>
        <p:txBody>
          <a:bodyPr>
            <a:normAutofit/>
          </a:bodyPr>
          <a:lstStyle/>
          <a:p>
            <a:r>
              <a:rPr lang="en-US" u="sng" dirty="0" smtClean="0">
                <a:solidFill>
                  <a:srgbClr val="FF0000"/>
                </a:solidFill>
              </a:rPr>
              <a:t>Visual ‘first impressions</a:t>
            </a:r>
            <a:r>
              <a:rPr lang="en-US" dirty="0" smtClean="0"/>
              <a:t>’ make the biggest contribution to an interviewer making their mind up either positively or negatively about you, usually within the </a:t>
            </a:r>
            <a:r>
              <a:rPr lang="en-US" i="1" dirty="0" smtClean="0">
                <a:solidFill>
                  <a:srgbClr val="FF0000"/>
                </a:solidFill>
              </a:rPr>
              <a:t>first five minutes</a:t>
            </a:r>
            <a:endParaRPr lang="en-US" i="1" dirty="0">
              <a:solidFill>
                <a:srgbClr val="FF0000"/>
              </a:solidFill>
            </a:endParaRPr>
          </a:p>
        </p:txBody>
      </p:sp>
      <p:sp>
        <p:nvSpPr>
          <p:cNvPr id="7" name="Slide Number Placeholder 6"/>
          <p:cNvSpPr>
            <a:spLocks noGrp="1"/>
          </p:cNvSpPr>
          <p:nvPr>
            <p:ph type="sldNum" sz="quarter" idx="12"/>
          </p:nvPr>
        </p:nvSpPr>
        <p:spPr/>
        <p:txBody>
          <a:bodyPr/>
          <a:lstStyle/>
          <a:p>
            <a:fld id="{55D44779-82BB-4A70-8E0A-0642A613A46A}" type="slidenum">
              <a:rPr lang="en-US" smtClean="0"/>
              <a:pPr/>
              <a:t>4</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title"/>
          </p:nvPr>
        </p:nvSpPr>
        <p:spPr/>
        <p:txBody>
          <a:bodyPr>
            <a:normAutofit fontScale="90000"/>
          </a:bodyPr>
          <a:lstStyle/>
          <a:p>
            <a:r>
              <a:rPr lang="en-US" dirty="0" smtClean="0"/>
              <a:t>Illegal or Inappropriate Questions</a:t>
            </a:r>
            <a:endParaRPr lang="en-US" dirty="0"/>
          </a:p>
        </p:txBody>
      </p:sp>
      <p:sp>
        <p:nvSpPr>
          <p:cNvPr id="10" name="Content Placeholder 9"/>
          <p:cNvSpPr>
            <a:spLocks noGrp="1"/>
          </p:cNvSpPr>
          <p:nvPr>
            <p:ph sz="half" idx="1"/>
          </p:nvPr>
        </p:nvSpPr>
        <p:spPr/>
        <p:txBody>
          <a:bodyPr>
            <a:normAutofit/>
          </a:bodyPr>
          <a:lstStyle/>
          <a:p>
            <a:r>
              <a:rPr lang="en-US" b="1" dirty="0" smtClean="0"/>
              <a:t>Questions related to birthplace, ancestry or national origin</a:t>
            </a:r>
            <a:r>
              <a:rPr lang="en-US" dirty="0" smtClean="0"/>
              <a:t>:</a:t>
            </a:r>
          </a:p>
          <a:p>
            <a:pPr lvl="1"/>
            <a:r>
              <a:rPr lang="en-US" dirty="0" smtClean="0"/>
              <a:t>“How long has your family been in the U.S.?”</a:t>
            </a:r>
          </a:p>
          <a:p>
            <a:pPr lvl="1"/>
            <a:r>
              <a:rPr lang="en-US" dirty="0" smtClean="0"/>
              <a:t>“That’s an unusual name—what does it mean?”</a:t>
            </a:r>
          </a:p>
          <a:p>
            <a:pPr lvl="1"/>
            <a:r>
              <a:rPr lang="en-US" dirty="0" smtClean="0"/>
              <a:t>“How did you learn to speak Chinese?”</a:t>
            </a:r>
          </a:p>
          <a:p>
            <a:pPr>
              <a:buNone/>
            </a:pPr>
            <a:endParaRPr lang="en-US" dirty="0"/>
          </a:p>
        </p:txBody>
      </p:sp>
      <p:sp>
        <p:nvSpPr>
          <p:cNvPr id="11" name="Content Placeholder 10"/>
          <p:cNvSpPr>
            <a:spLocks noGrp="1"/>
          </p:cNvSpPr>
          <p:nvPr>
            <p:ph sz="half" idx="2"/>
          </p:nvPr>
        </p:nvSpPr>
        <p:spPr/>
        <p:txBody>
          <a:bodyPr>
            <a:normAutofit/>
          </a:bodyPr>
          <a:lstStyle/>
          <a:p>
            <a:r>
              <a:rPr lang="en-US" b="1" dirty="0" smtClean="0"/>
              <a:t>Acceptable question</a:t>
            </a:r>
            <a:r>
              <a:rPr lang="en-US" dirty="0" smtClean="0"/>
              <a:t>:</a:t>
            </a:r>
          </a:p>
          <a:p>
            <a:endParaRPr lang="en-US" dirty="0" smtClean="0"/>
          </a:p>
          <a:p>
            <a:pPr>
              <a:buNone/>
            </a:pPr>
            <a:r>
              <a:rPr lang="en-US" dirty="0" smtClean="0"/>
              <a:t>	“Are you eligible to work in the U.S.?”</a:t>
            </a:r>
          </a:p>
          <a:p>
            <a:endParaRPr lang="en-US" dirty="0"/>
          </a:p>
        </p:txBody>
      </p:sp>
      <p:sp>
        <p:nvSpPr>
          <p:cNvPr id="5" name="Slide Number Placeholder 4"/>
          <p:cNvSpPr>
            <a:spLocks noGrp="1"/>
          </p:cNvSpPr>
          <p:nvPr>
            <p:ph type="sldNum" sz="quarter" idx="12"/>
          </p:nvPr>
        </p:nvSpPr>
        <p:spPr/>
        <p:txBody>
          <a:bodyPr/>
          <a:lstStyle/>
          <a:p>
            <a:fld id="{55D44779-82BB-4A70-8E0A-0642A613A46A}" type="slidenum">
              <a:rPr lang="en-US" smtClean="0"/>
              <a:pPr/>
              <a:t>40</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Illegal or Inappropriate Questions</a:t>
            </a:r>
            <a:endParaRPr lang="en-US" dirty="0"/>
          </a:p>
        </p:txBody>
      </p:sp>
      <p:sp>
        <p:nvSpPr>
          <p:cNvPr id="3" name="Content Placeholder 2"/>
          <p:cNvSpPr>
            <a:spLocks noGrp="1"/>
          </p:cNvSpPr>
          <p:nvPr>
            <p:ph sz="half" idx="1"/>
          </p:nvPr>
        </p:nvSpPr>
        <p:spPr/>
        <p:txBody>
          <a:bodyPr>
            <a:normAutofit/>
          </a:bodyPr>
          <a:lstStyle/>
          <a:p>
            <a:r>
              <a:rPr lang="en-US" b="1" dirty="0" smtClean="0"/>
              <a:t>Questions related to marital status, children or pregnancy</a:t>
            </a:r>
            <a:r>
              <a:rPr lang="en-US" dirty="0" smtClean="0"/>
              <a:t>:</a:t>
            </a:r>
          </a:p>
          <a:p>
            <a:pPr lvl="1"/>
            <a:r>
              <a:rPr lang="en-US" dirty="0" smtClean="0"/>
              <a:t>“Are you planning to have children?”</a:t>
            </a:r>
          </a:p>
          <a:p>
            <a:pPr lvl="1"/>
            <a:r>
              <a:rPr lang="en-US" dirty="0" smtClean="0"/>
              <a:t>“What does your husband/wife do?”</a:t>
            </a:r>
          </a:p>
          <a:p>
            <a:pPr lvl="1"/>
            <a:r>
              <a:rPr lang="en-US" dirty="0" smtClean="0"/>
              <a:t>“What are your child care arrangements?”</a:t>
            </a:r>
          </a:p>
        </p:txBody>
      </p:sp>
      <p:sp>
        <p:nvSpPr>
          <p:cNvPr id="5" name="Content Placeholder 4"/>
          <p:cNvSpPr>
            <a:spLocks noGrp="1"/>
          </p:cNvSpPr>
          <p:nvPr>
            <p:ph sz="half" idx="2"/>
          </p:nvPr>
        </p:nvSpPr>
        <p:spPr/>
        <p:txBody>
          <a:bodyPr>
            <a:normAutofit/>
          </a:bodyPr>
          <a:lstStyle/>
          <a:p>
            <a:r>
              <a:rPr lang="en-US" b="1" dirty="0" smtClean="0"/>
              <a:t>Acceptable question</a:t>
            </a:r>
            <a:r>
              <a:rPr lang="en-US" dirty="0" smtClean="0"/>
              <a:t>:</a:t>
            </a:r>
          </a:p>
          <a:p>
            <a:pPr lvl="1"/>
            <a:r>
              <a:rPr lang="en-US" dirty="0" smtClean="0"/>
              <a:t>“Would you be able to work a 8:00 am to 4:30 pm schedule?”</a:t>
            </a:r>
          </a:p>
          <a:p>
            <a:pPr lvl="1"/>
            <a:r>
              <a:rPr lang="en-US" dirty="0" smtClean="0"/>
              <a:t>If asked of all applicants, and a specific work schedule is a business necessity</a:t>
            </a:r>
          </a:p>
          <a:p>
            <a:endParaRPr lang="en-US" dirty="0" smtClean="0"/>
          </a:p>
          <a:p>
            <a:endParaRPr lang="en-US" dirty="0"/>
          </a:p>
        </p:txBody>
      </p:sp>
      <p:sp>
        <p:nvSpPr>
          <p:cNvPr id="6" name="Slide Number Placeholder 5"/>
          <p:cNvSpPr>
            <a:spLocks noGrp="1"/>
          </p:cNvSpPr>
          <p:nvPr>
            <p:ph type="sldNum" sz="quarter" idx="12"/>
          </p:nvPr>
        </p:nvSpPr>
        <p:spPr/>
        <p:txBody>
          <a:bodyPr/>
          <a:lstStyle/>
          <a:p>
            <a:fld id="{55D44779-82BB-4A70-8E0A-0642A613A46A}" type="slidenum">
              <a:rPr lang="en-US" smtClean="0"/>
              <a:pPr/>
              <a:t>41</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sz="4400" dirty="0" smtClean="0"/>
              <a:t>Illegal or Inappropriate Questions</a:t>
            </a:r>
            <a:endParaRPr lang="en-US" sz="4100" dirty="0" smtClean="0"/>
          </a:p>
        </p:txBody>
      </p:sp>
      <p:sp>
        <p:nvSpPr>
          <p:cNvPr id="3" name="Content Placeholder 2"/>
          <p:cNvSpPr>
            <a:spLocks noGrp="1"/>
          </p:cNvSpPr>
          <p:nvPr>
            <p:ph sz="half" idx="1"/>
          </p:nvPr>
        </p:nvSpPr>
        <p:spPr/>
        <p:txBody>
          <a:bodyPr>
            <a:normAutofit fontScale="92500" lnSpcReduction="10000"/>
          </a:bodyPr>
          <a:lstStyle/>
          <a:p>
            <a:r>
              <a:rPr lang="en-US" b="1" dirty="0" smtClean="0"/>
              <a:t>Questions related to physical disability, health or medical history</a:t>
            </a:r>
            <a:r>
              <a:rPr lang="en-US" dirty="0" smtClean="0"/>
              <a:t>:</a:t>
            </a:r>
          </a:p>
          <a:p>
            <a:endParaRPr lang="en-US" dirty="0" smtClean="0"/>
          </a:p>
          <a:p>
            <a:r>
              <a:rPr lang="en-US" dirty="0" smtClean="0"/>
              <a:t>“Are you able to use your legs at all?”</a:t>
            </a:r>
          </a:p>
          <a:p>
            <a:r>
              <a:rPr lang="en-US" dirty="0" smtClean="0"/>
              <a:t>“Do you have any pre-existing health conditions?”</a:t>
            </a:r>
          </a:p>
          <a:p>
            <a:r>
              <a:rPr lang="en-US" dirty="0" smtClean="0"/>
              <a:t>“Are you on any medication?”</a:t>
            </a:r>
          </a:p>
        </p:txBody>
      </p:sp>
      <p:sp>
        <p:nvSpPr>
          <p:cNvPr id="5" name="Content Placeholder 4"/>
          <p:cNvSpPr>
            <a:spLocks noGrp="1"/>
          </p:cNvSpPr>
          <p:nvPr>
            <p:ph sz="half" idx="2"/>
          </p:nvPr>
        </p:nvSpPr>
        <p:spPr>
          <a:xfrm>
            <a:off x="4648200" y="1773936"/>
            <a:ext cx="4267200" cy="4623816"/>
          </a:xfrm>
        </p:spPr>
        <p:txBody>
          <a:bodyPr>
            <a:normAutofit fontScale="92500" lnSpcReduction="10000"/>
          </a:bodyPr>
          <a:lstStyle/>
          <a:p>
            <a:r>
              <a:rPr lang="en-US" b="1" dirty="0" smtClean="0"/>
              <a:t>Acceptable question</a:t>
            </a:r>
            <a:r>
              <a:rPr lang="en-US" dirty="0" smtClean="0"/>
              <a:t>:</a:t>
            </a:r>
          </a:p>
          <a:p>
            <a:endParaRPr lang="en-US" dirty="0" smtClean="0"/>
          </a:p>
          <a:p>
            <a:r>
              <a:rPr lang="en-US" dirty="0" smtClean="0"/>
              <a:t>“Can you perform the essential functions of the job, with or without reasonable accommodation?”</a:t>
            </a:r>
          </a:p>
          <a:p>
            <a:endParaRPr lang="en-US" dirty="0" smtClean="0"/>
          </a:p>
          <a:p>
            <a:r>
              <a:rPr lang="en-US" dirty="0" smtClean="0"/>
              <a:t>If asked of all applicants</a:t>
            </a:r>
          </a:p>
        </p:txBody>
      </p:sp>
      <p:sp>
        <p:nvSpPr>
          <p:cNvPr id="6" name="Slide Number Placeholder 5"/>
          <p:cNvSpPr>
            <a:spLocks noGrp="1"/>
          </p:cNvSpPr>
          <p:nvPr>
            <p:ph type="sldNum" sz="quarter" idx="12"/>
          </p:nvPr>
        </p:nvSpPr>
        <p:spPr/>
        <p:txBody>
          <a:bodyPr/>
          <a:lstStyle/>
          <a:p>
            <a:fld id="{55D44779-82BB-4A70-8E0A-0642A613A46A}" type="slidenum">
              <a:rPr lang="en-US" smtClean="0"/>
              <a:pPr/>
              <a:t>42</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Illegal or Inappropriate Questions</a:t>
            </a:r>
            <a:endParaRPr lang="en-US" dirty="0"/>
          </a:p>
        </p:txBody>
      </p:sp>
      <p:sp>
        <p:nvSpPr>
          <p:cNvPr id="5" name="Content Placeholder 4"/>
          <p:cNvSpPr>
            <a:spLocks noGrp="1"/>
          </p:cNvSpPr>
          <p:nvPr>
            <p:ph sz="half" idx="1"/>
          </p:nvPr>
        </p:nvSpPr>
        <p:spPr/>
        <p:txBody>
          <a:bodyPr>
            <a:normAutofit/>
          </a:bodyPr>
          <a:lstStyle/>
          <a:p>
            <a:r>
              <a:rPr lang="en-US" b="1" dirty="0" smtClean="0"/>
              <a:t>Questions related to religion or religious days observed</a:t>
            </a:r>
            <a:r>
              <a:rPr lang="en-US" dirty="0" smtClean="0"/>
              <a:t>:</a:t>
            </a:r>
          </a:p>
          <a:p>
            <a:endParaRPr lang="en-US" dirty="0" smtClean="0"/>
          </a:p>
          <a:p>
            <a:pPr lvl="1"/>
            <a:r>
              <a:rPr lang="en-US" dirty="0" smtClean="0"/>
              <a:t>“What is your religious affiliation?”</a:t>
            </a:r>
          </a:p>
          <a:p>
            <a:pPr lvl="1"/>
            <a:r>
              <a:rPr lang="en-US" dirty="0" smtClean="0"/>
              <a:t>“What religious holidays do you celebrate?”</a:t>
            </a:r>
          </a:p>
          <a:p>
            <a:pPr lvl="1"/>
            <a:r>
              <a:rPr lang="en-US" dirty="0" smtClean="0"/>
              <a:t>“Do you attend church every week?”</a:t>
            </a:r>
          </a:p>
          <a:p>
            <a:endParaRPr lang="en-US" dirty="0"/>
          </a:p>
        </p:txBody>
      </p:sp>
      <p:sp>
        <p:nvSpPr>
          <p:cNvPr id="6" name="Content Placeholder 5"/>
          <p:cNvSpPr>
            <a:spLocks noGrp="1"/>
          </p:cNvSpPr>
          <p:nvPr>
            <p:ph sz="half" idx="2"/>
          </p:nvPr>
        </p:nvSpPr>
        <p:spPr/>
        <p:txBody>
          <a:bodyPr>
            <a:normAutofit/>
          </a:bodyPr>
          <a:lstStyle/>
          <a:p>
            <a:r>
              <a:rPr lang="en-US" b="1" dirty="0" smtClean="0"/>
              <a:t>Acceptable question</a:t>
            </a:r>
            <a:r>
              <a:rPr lang="en-US" dirty="0" smtClean="0"/>
              <a:t>:</a:t>
            </a:r>
          </a:p>
          <a:p>
            <a:endParaRPr lang="en-US" dirty="0" smtClean="0"/>
          </a:p>
          <a:p>
            <a:pPr lvl="1"/>
            <a:r>
              <a:rPr lang="en-US" dirty="0" smtClean="0"/>
              <a:t>“Can you work on weekends?”</a:t>
            </a:r>
          </a:p>
          <a:p>
            <a:pPr lvl="1"/>
            <a:r>
              <a:rPr lang="en-US" dirty="0" smtClean="0"/>
              <a:t>If asked of all applicants, and weekend work is a business necessity</a:t>
            </a:r>
          </a:p>
          <a:p>
            <a:endParaRPr lang="en-US" dirty="0"/>
          </a:p>
        </p:txBody>
      </p:sp>
      <p:sp>
        <p:nvSpPr>
          <p:cNvPr id="7" name="Slide Number Placeholder 6"/>
          <p:cNvSpPr>
            <a:spLocks noGrp="1"/>
          </p:cNvSpPr>
          <p:nvPr>
            <p:ph type="sldNum" sz="quarter" idx="12"/>
          </p:nvPr>
        </p:nvSpPr>
        <p:spPr/>
        <p:txBody>
          <a:bodyPr/>
          <a:lstStyle/>
          <a:p>
            <a:fld id="{55D44779-82BB-4A70-8E0A-0642A613A46A}" type="slidenum">
              <a:rPr lang="en-US" smtClean="0"/>
              <a:pPr/>
              <a:t>43</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Illegal or Inappropriate Questions</a:t>
            </a:r>
            <a:endParaRPr lang="en-US" dirty="0"/>
          </a:p>
        </p:txBody>
      </p:sp>
      <p:sp>
        <p:nvSpPr>
          <p:cNvPr id="3" name="Content Placeholder 2"/>
          <p:cNvSpPr>
            <a:spLocks noGrp="1"/>
          </p:cNvSpPr>
          <p:nvPr>
            <p:ph idx="1"/>
          </p:nvPr>
        </p:nvSpPr>
        <p:spPr/>
        <p:txBody>
          <a:bodyPr/>
          <a:lstStyle/>
          <a:p>
            <a:r>
              <a:rPr lang="en-US" b="1" dirty="0" smtClean="0"/>
              <a:t>Questions related to age</a:t>
            </a:r>
            <a:r>
              <a:rPr lang="en-US" dirty="0" smtClean="0"/>
              <a:t>:</a:t>
            </a:r>
          </a:p>
          <a:p>
            <a:pPr lvl="1"/>
            <a:r>
              <a:rPr lang="en-US" dirty="0" smtClean="0"/>
              <a:t>“How old are you?”</a:t>
            </a:r>
          </a:p>
          <a:p>
            <a:pPr lvl="1"/>
            <a:r>
              <a:rPr lang="en-US" dirty="0" smtClean="0"/>
              <a:t>“What year were you born?”</a:t>
            </a:r>
          </a:p>
          <a:p>
            <a:pPr lvl="1"/>
            <a:r>
              <a:rPr lang="en-US" dirty="0" smtClean="0"/>
              <a:t>“I went to high school in Oakland, too—what year did you graduate?”</a:t>
            </a:r>
          </a:p>
          <a:p>
            <a:pPr lvl="1"/>
            <a:endParaRPr lang="en-US" dirty="0" smtClean="0"/>
          </a:p>
          <a:p>
            <a:r>
              <a:rPr lang="en-US" b="1" dirty="0" smtClean="0"/>
              <a:t>Acceptable question</a:t>
            </a:r>
            <a:r>
              <a:rPr lang="en-US" dirty="0" smtClean="0"/>
              <a:t>:</a:t>
            </a:r>
          </a:p>
          <a:p>
            <a:pPr lvl="1"/>
            <a:r>
              <a:rPr lang="en-US" dirty="0" smtClean="0"/>
              <a:t>“Are you over the age of 18?”</a:t>
            </a:r>
          </a:p>
          <a:p>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44</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Illegal or Inappropriate Questions</a:t>
            </a:r>
            <a:endParaRPr lang="en-US" dirty="0"/>
          </a:p>
        </p:txBody>
      </p:sp>
      <p:sp>
        <p:nvSpPr>
          <p:cNvPr id="3" name="Content Placeholder 2"/>
          <p:cNvSpPr>
            <a:spLocks noGrp="1"/>
          </p:cNvSpPr>
          <p:nvPr>
            <p:ph idx="1"/>
          </p:nvPr>
        </p:nvSpPr>
        <p:spPr/>
        <p:txBody>
          <a:bodyPr/>
          <a:lstStyle/>
          <a:p>
            <a:endParaRPr lang="en-US" dirty="0" smtClean="0"/>
          </a:p>
          <a:p>
            <a:r>
              <a:rPr lang="en-US" b="1" dirty="0" smtClean="0"/>
              <a:t>Questions related to criminal records</a:t>
            </a:r>
            <a:r>
              <a:rPr lang="en-US" dirty="0" smtClean="0"/>
              <a:t>:</a:t>
            </a:r>
          </a:p>
          <a:p>
            <a:pPr lvl="1"/>
            <a:r>
              <a:rPr lang="en-US" dirty="0" smtClean="0"/>
              <a:t>“Have you ever been arrested?”</a:t>
            </a:r>
          </a:p>
          <a:p>
            <a:pPr lvl="1"/>
            <a:r>
              <a:rPr lang="en-US" dirty="0" smtClean="0"/>
              <a:t>“Have you ever spent a night in jail?”</a:t>
            </a:r>
          </a:p>
          <a:p>
            <a:pPr lvl="1"/>
            <a:r>
              <a:rPr lang="en-US" dirty="0" smtClean="0"/>
              <a:t>“Have you ever been caught driving drunk?”</a:t>
            </a:r>
          </a:p>
          <a:p>
            <a:endParaRPr lang="en-US" dirty="0" smtClean="0"/>
          </a:p>
          <a:p>
            <a:r>
              <a:rPr lang="en-US" b="1" dirty="0" smtClean="0"/>
              <a:t>Acceptable question</a:t>
            </a:r>
            <a:r>
              <a:rPr lang="en-US" dirty="0" smtClean="0"/>
              <a:t>:</a:t>
            </a:r>
          </a:p>
          <a:p>
            <a:pPr lvl="1"/>
            <a:r>
              <a:rPr lang="en-US" dirty="0" smtClean="0"/>
              <a:t>“Have you ever been convicted of a crime?”</a:t>
            </a:r>
          </a:p>
          <a:p>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45</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Illegal or Inappropriate Questions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“Was your military discharge honorable or dishonorable?”</a:t>
            </a:r>
          </a:p>
          <a:p>
            <a:endParaRPr lang="en-US" dirty="0" smtClean="0"/>
          </a:p>
          <a:p>
            <a:r>
              <a:rPr lang="en-US" dirty="0" smtClean="0"/>
              <a:t>“Have you ever brought a lawsuit against an employer?”</a:t>
            </a:r>
          </a:p>
          <a:p>
            <a:endParaRPr lang="en-US" dirty="0" smtClean="0"/>
          </a:p>
          <a:p>
            <a:r>
              <a:rPr lang="en-US" dirty="0" smtClean="0"/>
              <a:t>“Have you ever filed for Workers’ Compensation?”</a:t>
            </a:r>
          </a:p>
          <a:p>
            <a:endParaRPr lang="en-US" dirty="0" smtClean="0"/>
          </a:p>
          <a:p>
            <a:r>
              <a:rPr lang="en-US" dirty="0" smtClean="0"/>
              <a:t>“Have you ever been sexually harassed?”</a:t>
            </a:r>
          </a:p>
          <a:p>
            <a:endParaRPr lang="en-US" dirty="0" smtClean="0"/>
          </a:p>
          <a:p>
            <a:r>
              <a:rPr lang="en-US" dirty="0" smtClean="0"/>
              <a:t>“How much do you weigh?”</a:t>
            </a:r>
          </a:p>
          <a:p>
            <a:endParaRPr lang="en-US" dirty="0" smtClean="0"/>
          </a:p>
          <a:p>
            <a:r>
              <a:rPr lang="en-US" dirty="0" smtClean="0"/>
              <a:t>“Do you use drugs or alcohol?”</a:t>
            </a:r>
          </a:p>
          <a:p>
            <a:endParaRPr lang="en-US" dirty="0"/>
          </a:p>
        </p:txBody>
      </p:sp>
      <p:sp>
        <p:nvSpPr>
          <p:cNvPr id="5" name="Text Placeholder 4"/>
          <p:cNvSpPr>
            <a:spLocks noGrp="1"/>
          </p:cNvSpPr>
          <p:nvPr>
            <p:ph type="body" sz="half" idx="2"/>
          </p:nvPr>
        </p:nvSpPr>
        <p:spPr/>
        <p:txBody>
          <a:bodyPr/>
          <a:lstStyle/>
          <a:p>
            <a:r>
              <a:rPr lang="en-US" sz="2800" b="1" dirty="0" smtClean="0"/>
              <a:t>Other illegal questions</a:t>
            </a:r>
            <a:r>
              <a:rPr lang="en-US" dirty="0" smtClean="0"/>
              <a:t>:</a:t>
            </a:r>
          </a:p>
          <a:p>
            <a:endParaRPr lang="en-US" dirty="0"/>
          </a:p>
        </p:txBody>
      </p:sp>
      <p:sp>
        <p:nvSpPr>
          <p:cNvPr id="6" name="Slide Number Placeholder 5"/>
          <p:cNvSpPr>
            <a:spLocks noGrp="1"/>
          </p:cNvSpPr>
          <p:nvPr>
            <p:ph type="sldNum" sz="quarter" idx="12"/>
          </p:nvPr>
        </p:nvSpPr>
        <p:spPr/>
        <p:txBody>
          <a:bodyPr/>
          <a:lstStyle/>
          <a:p>
            <a:fld id="{69AC1E41-0BF4-4012-9507-54F1D4CB890F}" type="slidenum">
              <a:rPr lang="en-US" smtClean="0"/>
              <a:pPr/>
              <a:t>46</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Illegal or Inappropriate Questions</a:t>
            </a:r>
            <a:endParaRPr lang="en-US" b="1"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dirty="0" smtClean="0"/>
              <a:t>Briefly answer the question anyway, if you are comfortable doing so</a:t>
            </a:r>
          </a:p>
          <a:p>
            <a:endParaRPr lang="en-US" dirty="0" smtClean="0"/>
          </a:p>
          <a:p>
            <a:r>
              <a:rPr lang="en-US" dirty="0" smtClean="0"/>
              <a:t>Respond to the intent of the question</a:t>
            </a:r>
          </a:p>
          <a:p>
            <a:endParaRPr lang="en-US" dirty="0" smtClean="0"/>
          </a:p>
          <a:p>
            <a:r>
              <a:rPr lang="en-US" dirty="0" smtClean="0"/>
              <a:t>Ignore the question and change the subject</a:t>
            </a:r>
          </a:p>
          <a:p>
            <a:endParaRPr lang="en-US" dirty="0" smtClean="0"/>
          </a:p>
          <a:p>
            <a:r>
              <a:rPr lang="en-US" dirty="0" smtClean="0"/>
              <a:t>Refuse to answer the question</a:t>
            </a:r>
          </a:p>
          <a:p>
            <a:endParaRPr lang="en-US" dirty="0" smtClean="0"/>
          </a:p>
          <a:p>
            <a:r>
              <a:rPr lang="en-US" dirty="0" smtClean="0"/>
              <a:t>Tell the interviewer that the question doesn’t seem to be legal or relevant to the specific requirements of the job</a:t>
            </a:r>
          </a:p>
          <a:p>
            <a:endParaRPr lang="en-US" dirty="0"/>
          </a:p>
        </p:txBody>
      </p:sp>
      <p:sp>
        <p:nvSpPr>
          <p:cNvPr id="4" name="Text Placeholder 3"/>
          <p:cNvSpPr>
            <a:spLocks noGrp="1"/>
          </p:cNvSpPr>
          <p:nvPr>
            <p:ph type="body" sz="half" idx="2"/>
          </p:nvPr>
        </p:nvSpPr>
        <p:spPr/>
        <p:txBody>
          <a:bodyPr/>
          <a:lstStyle/>
          <a:p>
            <a:r>
              <a:rPr lang="en-US" sz="2400" dirty="0" smtClean="0"/>
              <a:t>If asked an illegal question, you have four options:</a:t>
            </a:r>
          </a:p>
          <a:p>
            <a:endParaRPr lang="en-US" dirty="0"/>
          </a:p>
        </p:txBody>
      </p:sp>
      <p:sp>
        <p:nvSpPr>
          <p:cNvPr id="5" name="Slide Number Placeholder 4"/>
          <p:cNvSpPr>
            <a:spLocks noGrp="1"/>
          </p:cNvSpPr>
          <p:nvPr>
            <p:ph type="sldNum" sz="quarter" idx="12"/>
          </p:nvPr>
        </p:nvSpPr>
        <p:spPr/>
        <p:txBody>
          <a:bodyPr/>
          <a:lstStyle/>
          <a:p>
            <a:fld id="{69AC1E41-0BF4-4012-9507-54F1D4CB890F}" type="slidenum">
              <a:rPr lang="en-US" smtClean="0"/>
              <a:pPr/>
              <a:t>47</a:t>
            </a:fld>
            <a:endParaRPr lang="en-US"/>
          </a:p>
        </p:txBody>
      </p:sp>
      <p:sp>
        <p:nvSpPr>
          <p:cNvPr id="6" name="Footer Placeholder 5"/>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Executive Thought Questions</a:t>
            </a:r>
            <a:endParaRPr lang="en-US" dirty="0"/>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Executive Thought Questions</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Do you share a broad perspective of government and public service commitment which is grounded in the Constitution?</a:t>
            </a:r>
          </a:p>
          <a:p>
            <a:endParaRPr lang="en-US" dirty="0" smtClean="0"/>
          </a:p>
          <a:p>
            <a:r>
              <a:rPr lang="en-US" dirty="0" smtClean="0"/>
              <a:t>Are you interested in serving in the key positions within Federal government just below the top Presidential appointees?</a:t>
            </a:r>
          </a:p>
          <a:p>
            <a:endParaRPr lang="en-US" dirty="0" smtClean="0"/>
          </a:p>
          <a:p>
            <a:r>
              <a:rPr lang="en-US" dirty="0" smtClean="0"/>
              <a:t>Would you like to serve as one of the major links between Presidential appointees and the rest of the Federal work force?</a:t>
            </a:r>
          </a:p>
        </p:txBody>
      </p:sp>
      <p:sp>
        <p:nvSpPr>
          <p:cNvPr id="4" name="Slide Number Placeholder 3"/>
          <p:cNvSpPr>
            <a:spLocks noGrp="1"/>
          </p:cNvSpPr>
          <p:nvPr>
            <p:ph type="sldNum" sz="quarter" idx="12"/>
          </p:nvPr>
        </p:nvSpPr>
        <p:spPr/>
        <p:txBody>
          <a:bodyPr/>
          <a:lstStyle/>
          <a:p>
            <a:fld id="{31821E9A-643C-4D76-8E95-9BF4B42F9E47}" type="slidenum">
              <a:rPr lang="en-US" smtClean="0"/>
              <a:pPr/>
              <a:t>49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noAutofit/>
          </a:bodyPr>
          <a:lstStyle/>
          <a:p>
            <a:r>
              <a:rPr lang="en-US" sz="4000" b="1" dirty="0" smtClean="0"/>
              <a:t>Interview Process -- Body Language and Image</a:t>
            </a:r>
            <a:endParaRPr lang="en-US" sz="4000" dirty="0"/>
          </a:p>
        </p:txBody>
      </p:sp>
      <p:sp>
        <p:nvSpPr>
          <p:cNvPr id="6" name="Content Placeholder 5"/>
          <p:cNvSpPr>
            <a:spLocks noGrp="1"/>
          </p:cNvSpPr>
          <p:nvPr>
            <p:ph idx="1"/>
          </p:nvPr>
        </p:nvSpPr>
        <p:spPr/>
        <p:txBody>
          <a:bodyPr>
            <a:normAutofit fontScale="47500" lnSpcReduction="20000"/>
          </a:bodyPr>
          <a:lstStyle/>
          <a:p>
            <a:r>
              <a:rPr lang="en-US" sz="4200" dirty="0" smtClean="0"/>
              <a:t>Attention to detail about your ‘</a:t>
            </a:r>
            <a:r>
              <a:rPr lang="en-US" sz="4200" dirty="0" smtClean="0">
                <a:solidFill>
                  <a:srgbClr val="FF0000"/>
                </a:solidFill>
              </a:rPr>
              <a:t>image management</a:t>
            </a:r>
            <a:r>
              <a:rPr lang="en-US" sz="4200" dirty="0" smtClean="0"/>
              <a:t>’ vital to your success</a:t>
            </a:r>
          </a:p>
          <a:p>
            <a:pPr>
              <a:buNone/>
            </a:pPr>
            <a:r>
              <a:rPr lang="en-US" sz="4200" dirty="0" smtClean="0"/>
              <a:t> </a:t>
            </a:r>
          </a:p>
          <a:p>
            <a:r>
              <a:rPr lang="en-US" sz="4200" dirty="0" smtClean="0"/>
              <a:t>Everything from your entry into reception to how you engage in conversation with recruiters and potential employers is being subconsciously and consciously evaluated</a:t>
            </a:r>
          </a:p>
          <a:p>
            <a:pPr>
              <a:buNone/>
            </a:pPr>
            <a:r>
              <a:rPr lang="en-US" sz="4200" dirty="0" smtClean="0"/>
              <a:t> </a:t>
            </a:r>
          </a:p>
          <a:p>
            <a:r>
              <a:rPr lang="en-US" sz="4200" dirty="0" smtClean="0"/>
              <a:t>Important to project yourself confidently, with a positive tone. </a:t>
            </a:r>
          </a:p>
          <a:p>
            <a:pPr lvl="1"/>
            <a:r>
              <a:rPr lang="en-US" sz="4200" dirty="0" smtClean="0"/>
              <a:t>Not brashly, not arrogantly </a:t>
            </a:r>
          </a:p>
          <a:p>
            <a:pPr lvl="1"/>
            <a:endParaRPr lang="en-US" sz="4200" dirty="0" smtClean="0"/>
          </a:p>
          <a:p>
            <a:pPr lvl="1"/>
            <a:r>
              <a:rPr lang="en-US" sz="4200" dirty="0" smtClean="0"/>
              <a:t>Being prepared (researched)</a:t>
            </a:r>
          </a:p>
          <a:p>
            <a:pPr lvl="1"/>
            <a:endParaRPr lang="en-US" sz="4200" dirty="0" smtClean="0"/>
          </a:p>
          <a:p>
            <a:pPr lvl="1"/>
            <a:r>
              <a:rPr lang="en-US" sz="4200" dirty="0" smtClean="0"/>
              <a:t>Appearing interested and upbeat about the role </a:t>
            </a:r>
            <a:r>
              <a:rPr lang="en-US" sz="4200" u="sng" dirty="0" smtClean="0"/>
              <a:t>and</a:t>
            </a:r>
            <a:r>
              <a:rPr lang="en-US" sz="4200" dirty="0" smtClean="0"/>
              <a:t> meeting the interviewer </a:t>
            </a:r>
          </a:p>
          <a:p>
            <a:pPr lvl="1"/>
            <a:endParaRPr lang="en-US" sz="4200" dirty="0" smtClean="0"/>
          </a:p>
          <a:p>
            <a:pPr lvl="1"/>
            <a:r>
              <a:rPr lang="en-US" sz="4200" dirty="0" smtClean="0"/>
              <a:t>The interview should not be viewed as a trial, but as a chance for a pleasant mutual information transfer </a:t>
            </a:r>
          </a:p>
          <a:p>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5</a:t>
            </a:fld>
            <a:endParaRPr lang="en-US"/>
          </a:p>
        </p:txBody>
      </p:sp>
      <p:sp>
        <p:nvSpPr>
          <p:cNvPr id="7" name="Footer Placeholder 6"/>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Executive Thought Questions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Are you qualified to lead and oversee nearly every government activity in one of approximately 75 Federal agencies?</a:t>
            </a:r>
          </a:p>
          <a:p>
            <a:endParaRPr lang="en-US" dirty="0" smtClean="0"/>
          </a:p>
          <a:p>
            <a:r>
              <a:rPr lang="en-US" dirty="0" smtClean="0"/>
              <a:t>Do you have the personal and professional passion to serve as one of the top executives in Federal government?</a:t>
            </a:r>
          </a:p>
          <a:p>
            <a:endParaRPr lang="en-US" dirty="0" smtClean="0"/>
          </a:p>
          <a:p>
            <a:r>
              <a:rPr lang="en-US" dirty="0" smtClean="0"/>
              <a:t>Are you a visionary leader and able to motivate personnel, build partnerships, and communicate with customers?</a:t>
            </a:r>
          </a:p>
          <a:p>
            <a:endParaRPr lang="en-US" dirty="0" smtClean="0"/>
          </a:p>
          <a:p>
            <a:r>
              <a:rPr lang="en-US" dirty="0" smtClean="0"/>
              <a:t>Do you possess solid management skills in order to produce optimum results with limited resources?</a:t>
            </a:r>
          </a:p>
          <a:p>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50</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Mock Interview</a:t>
            </a:r>
            <a:endParaRPr lang="en-US" dirty="0"/>
          </a:p>
        </p:txBody>
      </p:sp>
      <p:sp>
        <p:nvSpPr>
          <p:cNvPr id="6" name="Text Placeholder 5"/>
          <p:cNvSpPr>
            <a:spLocks noGrp="1"/>
          </p:cNvSpPr>
          <p:nvPr>
            <p:ph type="body" idx="1"/>
          </p:nvPr>
        </p:nvSpPr>
        <p:spPr/>
        <p:txBody>
          <a:bodyPr/>
          <a:lstStyle/>
          <a:p>
            <a:endParaRPr lang="en-US" dirty="0"/>
          </a:p>
        </p:txBody>
      </p:sp>
      <p:pic>
        <p:nvPicPr>
          <p:cNvPr id="2058" name="Picture 10" descr="C:\Users\HOME\AppData\Local\Microsoft\Windows\Temporary Internet Files\Content.IE5\W06H5UMG\MP900448576[1].jpg"/>
          <p:cNvPicPr>
            <a:picLocks noChangeAspect="1" noChangeArrowheads="1"/>
          </p:cNvPicPr>
          <p:nvPr/>
        </p:nvPicPr>
        <p:blipFill>
          <a:blip r:embed="rId3" cstate="print"/>
          <a:srcRect/>
          <a:stretch>
            <a:fillRect/>
          </a:stretch>
        </p:blipFill>
        <p:spPr bwMode="auto">
          <a:xfrm>
            <a:off x="1981200" y="2743200"/>
            <a:ext cx="5181600" cy="3886200"/>
          </a:xfrm>
          <a:prstGeom prst="rect">
            <a:avLst/>
          </a:prstGeom>
          <a:noFill/>
        </p:spPr>
      </p:pic>
      <p:sp>
        <p:nvSpPr>
          <p:cNvPr id="7" name="Slide Number Placeholder 6"/>
          <p:cNvSpPr>
            <a:spLocks noGrp="1"/>
          </p:cNvSpPr>
          <p:nvPr>
            <p:ph type="sldNum" sz="quarter" idx="12"/>
          </p:nvPr>
        </p:nvSpPr>
        <p:spPr/>
        <p:txBody>
          <a:bodyPr/>
          <a:lstStyle/>
          <a:p>
            <a:fld id="{121FA2CE-3462-4BC9-B831-FBB2F480ED3A}" type="slidenum">
              <a:rPr lang="en-US" smtClean="0"/>
              <a:pPr/>
              <a:t>51</a:t>
            </a:fld>
            <a:endParaRPr lang="en-US"/>
          </a:p>
        </p:txBody>
      </p:sp>
      <p:sp>
        <p:nvSpPr>
          <p:cNvPr id="8" name="Footer Placeholder 7"/>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67838" y="152400"/>
            <a:ext cx="2523744" cy="1219200"/>
          </a:xfrm>
        </p:spPr>
        <p:txBody>
          <a:bodyPr>
            <a:noAutofit/>
          </a:bodyPr>
          <a:lstStyle/>
          <a:p>
            <a:r>
              <a:rPr lang="en-US" sz="2800" dirty="0" smtClean="0"/>
              <a:t>Initial interviewer impressions</a:t>
            </a:r>
            <a:endParaRPr lang="en-US" sz="2800" dirty="0"/>
          </a:p>
        </p:txBody>
      </p:sp>
      <p:sp>
        <p:nvSpPr>
          <p:cNvPr id="6" name="Text Placeholder 5"/>
          <p:cNvSpPr>
            <a:spLocks noGrp="1"/>
          </p:cNvSpPr>
          <p:nvPr>
            <p:ph type="body" sz="half" idx="2"/>
          </p:nvPr>
        </p:nvSpPr>
        <p:spPr/>
        <p:txBody>
          <a:bodyPr>
            <a:normAutofit fontScale="92500" lnSpcReduction="20000"/>
          </a:bodyPr>
          <a:lstStyle/>
          <a:p>
            <a:r>
              <a:rPr lang="en-US" sz="2600" dirty="0" smtClean="0"/>
              <a:t>Your entrance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2600" dirty="0" smtClean="0"/>
              <a:t>Your handshake</a:t>
            </a:r>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sz="2600" dirty="0" smtClean="0"/>
              <a:t>Your  eye contact and physical appearance</a:t>
            </a:r>
            <a:endParaRPr lang="en-US" sz="2600" dirty="0"/>
          </a:p>
        </p:txBody>
      </p:sp>
      <p:pic>
        <p:nvPicPr>
          <p:cNvPr id="1026" name="Picture 2" descr="C:\Users\HOME\AppData\Local\Microsoft\Windows\Temporary Internet Files\Content.IE5\CHW5JZGS\MP900448494[1].jpg"/>
          <p:cNvPicPr>
            <a:picLocks noGrp="1" noChangeAspect="1" noChangeArrowheads="1"/>
          </p:cNvPicPr>
          <p:nvPr>
            <p:ph idx="1"/>
          </p:nvPr>
        </p:nvPicPr>
        <p:blipFill>
          <a:blip r:embed="rId3" cstate="print"/>
          <a:srcRect/>
          <a:stretch>
            <a:fillRect/>
          </a:stretch>
        </p:blipFill>
        <p:spPr bwMode="auto">
          <a:xfrm>
            <a:off x="4648200" y="4495800"/>
            <a:ext cx="3810000" cy="2110316"/>
          </a:xfrm>
          <a:prstGeom prst="rect">
            <a:avLst/>
          </a:prstGeom>
          <a:noFill/>
        </p:spPr>
      </p:pic>
      <p:pic>
        <p:nvPicPr>
          <p:cNvPr id="1027" name="Picture 3" descr="C:\Users\HOME\AppData\Local\Microsoft\Windows\Temporary Internet Files\Content.IE5\W06H5UMG\MP900448576[1].jpg"/>
          <p:cNvPicPr>
            <a:picLocks noChangeAspect="1" noChangeArrowheads="1"/>
          </p:cNvPicPr>
          <p:nvPr/>
        </p:nvPicPr>
        <p:blipFill>
          <a:blip r:embed="rId4" cstate="print"/>
          <a:srcRect/>
          <a:stretch>
            <a:fillRect/>
          </a:stretch>
        </p:blipFill>
        <p:spPr bwMode="auto">
          <a:xfrm>
            <a:off x="4495800" y="1524000"/>
            <a:ext cx="3962400" cy="2667000"/>
          </a:xfrm>
          <a:prstGeom prst="rect">
            <a:avLst/>
          </a:prstGeom>
          <a:noFill/>
        </p:spPr>
      </p:pic>
      <p:sp>
        <p:nvSpPr>
          <p:cNvPr id="7" name="Slide Number Placeholder 6"/>
          <p:cNvSpPr>
            <a:spLocks noGrp="1"/>
          </p:cNvSpPr>
          <p:nvPr>
            <p:ph type="sldNum" sz="quarter" idx="12"/>
          </p:nvPr>
        </p:nvSpPr>
        <p:spPr/>
        <p:txBody>
          <a:bodyPr/>
          <a:lstStyle/>
          <a:p>
            <a:fld id="{69AC1E41-0BF4-4012-9507-54F1D4CB890F}" type="slidenum">
              <a:rPr lang="en-US" smtClean="0"/>
              <a:pPr/>
              <a:t>6</a:t>
            </a:fld>
            <a:endParaRPr lang="en-US"/>
          </a:p>
        </p:txBody>
      </p:sp>
      <p:sp>
        <p:nvSpPr>
          <p:cNvPr id="8" name="Footer Placeholder 7"/>
          <p:cNvSpPr>
            <a:spLocks noGrp="1"/>
          </p:cNvSpPr>
          <p:nvPr>
            <p:ph type="ftr" sz="quarter" idx="11"/>
          </p:nvPr>
        </p:nvSpPr>
        <p:spPr>
          <a:xfrm>
            <a:off x="2640596" y="6629399"/>
            <a:ext cx="5507719" cy="121919"/>
          </a:xfrm>
        </p:spPr>
        <p:txBody>
          <a:bodyPr/>
          <a:lstStyle/>
          <a:p>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Interview – What Employers want to know</a:t>
            </a:r>
            <a:endParaRPr lang="en-US" dirty="0"/>
          </a:p>
        </p:txBody>
      </p:sp>
      <p:sp>
        <p:nvSpPr>
          <p:cNvPr id="3" name="Content Placeholder 2"/>
          <p:cNvSpPr>
            <a:spLocks noGrp="1"/>
          </p:cNvSpPr>
          <p:nvPr>
            <p:ph idx="1"/>
          </p:nvPr>
        </p:nvSpPr>
        <p:spPr/>
        <p:txBody>
          <a:bodyPr/>
          <a:lstStyle/>
          <a:p>
            <a:pPr lvl="1"/>
            <a:r>
              <a:rPr lang="en-US" u="sng" dirty="0" smtClean="0"/>
              <a:t>Can you do the job</a:t>
            </a:r>
            <a:r>
              <a:rPr lang="en-US" dirty="0" smtClean="0"/>
              <a:t>?</a:t>
            </a:r>
          </a:p>
          <a:p>
            <a:pPr lvl="1"/>
            <a:endParaRPr lang="en-US" dirty="0" smtClean="0"/>
          </a:p>
          <a:p>
            <a:pPr lvl="1"/>
            <a:r>
              <a:rPr lang="en-US" dirty="0" smtClean="0"/>
              <a:t>If hired, </a:t>
            </a:r>
            <a:r>
              <a:rPr lang="en-US" u="sng" dirty="0" smtClean="0"/>
              <a:t>will you do the job</a:t>
            </a:r>
            <a:r>
              <a:rPr lang="en-US" dirty="0" smtClean="0"/>
              <a:t>?</a:t>
            </a:r>
          </a:p>
          <a:p>
            <a:pPr lvl="1"/>
            <a:endParaRPr lang="en-US" dirty="0" smtClean="0"/>
          </a:p>
          <a:p>
            <a:pPr lvl="1"/>
            <a:r>
              <a:rPr lang="en-US" dirty="0" smtClean="0"/>
              <a:t>If hired, </a:t>
            </a:r>
            <a:r>
              <a:rPr lang="en-US" u="sng" dirty="0" smtClean="0"/>
              <a:t>will you get along with the people in the office?</a:t>
            </a:r>
            <a:endParaRPr lang="en-US" u="sng"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7</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dirty="0" smtClean="0"/>
              <a:t>Interview Preparation</a:t>
            </a:r>
            <a:endParaRPr lang="en-US" dirty="0"/>
          </a:p>
        </p:txBody>
      </p:sp>
      <p:sp>
        <p:nvSpPr>
          <p:cNvPr id="4099" name="Rectangle 3"/>
          <p:cNvSpPr>
            <a:spLocks noGrp="1" noChangeArrowheads="1"/>
          </p:cNvSpPr>
          <p:nvPr>
            <p:ph idx="1"/>
          </p:nvPr>
        </p:nvSpPr>
        <p:spPr/>
        <p:txBody>
          <a:bodyPr/>
          <a:lstStyle/>
          <a:p>
            <a:endParaRPr lang="en-US" b="1" dirty="0" smtClean="0"/>
          </a:p>
          <a:p>
            <a:r>
              <a:rPr lang="en-US" dirty="0" smtClean="0"/>
              <a:t>Practice with a friend (friend role plays as manager)</a:t>
            </a:r>
          </a:p>
          <a:p>
            <a:endParaRPr lang="en-US" dirty="0" smtClean="0"/>
          </a:p>
          <a:p>
            <a:r>
              <a:rPr lang="en-US" dirty="0" smtClean="0"/>
              <a:t>Practice until all the kinks are worked out</a:t>
            </a:r>
            <a:endParaRPr lang="en-US" dirty="0"/>
          </a:p>
          <a:p>
            <a:endParaRPr lang="en-US" dirty="0"/>
          </a:p>
          <a:p>
            <a:endParaRPr lang="en-US" dirty="0"/>
          </a:p>
          <a:p>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8</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Interview Tips to Remember</a:t>
            </a:r>
            <a:endParaRPr lang="en-US" dirty="0"/>
          </a:p>
        </p:txBody>
      </p:sp>
      <p:sp>
        <p:nvSpPr>
          <p:cNvPr id="3" name="Content Placeholder 2"/>
          <p:cNvSpPr>
            <a:spLocks noGrp="1"/>
          </p:cNvSpPr>
          <p:nvPr>
            <p:ph idx="1"/>
          </p:nvPr>
        </p:nvSpPr>
        <p:spPr/>
        <p:txBody>
          <a:bodyPr>
            <a:normAutofit fontScale="62500" lnSpcReduction="20000"/>
          </a:bodyPr>
          <a:lstStyle/>
          <a:p>
            <a:pPr lvl="0"/>
            <a:r>
              <a:rPr lang="en-US" dirty="0" smtClean="0"/>
              <a:t>Get to the interview at least </a:t>
            </a:r>
            <a:r>
              <a:rPr lang="en-US" u="sng" dirty="0" smtClean="0">
                <a:solidFill>
                  <a:srgbClr val="FF0000"/>
                </a:solidFill>
              </a:rPr>
              <a:t>15 minutes </a:t>
            </a:r>
            <a:r>
              <a:rPr lang="en-US" dirty="0" smtClean="0"/>
              <a:t>before the scheduled time </a:t>
            </a:r>
          </a:p>
          <a:p>
            <a:pPr lvl="0"/>
            <a:endParaRPr lang="en-US" dirty="0" smtClean="0"/>
          </a:p>
          <a:p>
            <a:pPr lvl="0"/>
            <a:r>
              <a:rPr lang="en-US" dirty="0" smtClean="0"/>
              <a:t>Dress in business attire unless the interviewer has specified otherwise </a:t>
            </a:r>
          </a:p>
          <a:p>
            <a:pPr lvl="0"/>
            <a:endParaRPr lang="en-US" dirty="0" smtClean="0"/>
          </a:p>
          <a:p>
            <a:pPr lvl="0"/>
            <a:r>
              <a:rPr lang="en-US" dirty="0" smtClean="0"/>
              <a:t>Never talk negatively about previous work experiences; it can give your prospective employer a bad impression of you </a:t>
            </a:r>
          </a:p>
          <a:p>
            <a:pPr lvl="0"/>
            <a:endParaRPr lang="en-US" dirty="0" smtClean="0"/>
          </a:p>
          <a:p>
            <a:pPr lvl="0"/>
            <a:r>
              <a:rPr lang="en-US" dirty="0" smtClean="0"/>
              <a:t>Be yourself! Use statements that are comfortable for you when answering questions</a:t>
            </a:r>
          </a:p>
          <a:p>
            <a:pPr lvl="0"/>
            <a:endParaRPr lang="en-US" dirty="0" smtClean="0"/>
          </a:p>
          <a:p>
            <a:pPr lvl="0"/>
            <a:r>
              <a:rPr lang="en-US" dirty="0" smtClean="0"/>
              <a:t>Find out information about the agency/organization you are interviewing with prior to your interview. Visit the agency/organization’s website and search for articles and information written about or by the organization</a:t>
            </a:r>
          </a:p>
          <a:p>
            <a:pPr lvl="0"/>
            <a:endParaRPr lang="en-US" dirty="0" smtClean="0"/>
          </a:p>
          <a:p>
            <a:pPr lvl="0"/>
            <a:r>
              <a:rPr lang="en-US" dirty="0" smtClean="0"/>
              <a:t>Silence isn't necessarily a bad thing! Take your time when answering questions </a:t>
            </a:r>
          </a:p>
          <a:p>
            <a:endParaRPr lang="en-US" dirty="0"/>
          </a:p>
        </p:txBody>
      </p:sp>
      <p:sp>
        <p:nvSpPr>
          <p:cNvPr id="4" name="Slide Number Placeholder 3"/>
          <p:cNvSpPr>
            <a:spLocks noGrp="1"/>
          </p:cNvSpPr>
          <p:nvPr>
            <p:ph type="sldNum" sz="quarter" idx="12"/>
          </p:nvPr>
        </p:nvSpPr>
        <p:spPr/>
        <p:txBody>
          <a:bodyPr/>
          <a:lstStyle/>
          <a:p>
            <a:fld id="{31821E9A-643C-4D76-8E95-9BF4B42F9E47}" type="slidenum">
              <a:rPr lang="en-US" smtClean="0"/>
              <a:pPr/>
              <a:t>9</a:t>
            </a:fld>
            <a:endParaRPr lang="en-US"/>
          </a:p>
        </p:txBody>
      </p:sp>
      <p:sp>
        <p:nvSpPr>
          <p:cNvPr id="5" name="Footer Placeholder 4"/>
          <p:cNvSpPr>
            <a:spLocks noGrp="1"/>
          </p:cNvSpPr>
          <p:nvPr>
            <p:ph type="ftr" sz="quarter" idx="11"/>
          </p:nvPr>
        </p:nvSpPr>
        <p:spPr/>
        <p:txBody>
          <a:bodyPr/>
          <a:lstStyle/>
          <a:p>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dule">
  <a:themeElements>
    <a:clrScheme name="Module">
      <a:dk1>
        <a:sysClr val="windowText" lastClr="000000"/>
      </a:dk1>
      <a:lt1>
        <a:sysClr val="window" lastClr="FFFFFF"/>
      </a:lt1>
      <a:dk2>
        <a:srgbClr val="5A6378"/>
      </a:dk2>
      <a:lt2>
        <a:srgbClr val="D4D4D6"/>
      </a:lt2>
      <a:accent1>
        <a:srgbClr val="F0AD00"/>
      </a:accent1>
      <a:accent2>
        <a:srgbClr val="60B5CC"/>
      </a:accent2>
      <a:accent3>
        <a:srgbClr val="E66C7D"/>
      </a:accent3>
      <a:accent4>
        <a:srgbClr val="6BB76D"/>
      </a:accent4>
      <a:accent5>
        <a:srgbClr val="E88651"/>
      </a:accent5>
      <a:accent6>
        <a:srgbClr val="C64847"/>
      </a:accent6>
      <a:hlink>
        <a:srgbClr val="168BBA"/>
      </a:hlink>
      <a:folHlink>
        <a:srgbClr val="680000"/>
      </a:folHlink>
    </a:clrScheme>
    <a:fontScheme name="Module">
      <a:maj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rbel"/>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Modul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47500"/>
                <a:satMod val="137000"/>
              </a:schemeClr>
            </a:gs>
            <a:gs pos="55000">
              <a:schemeClr val="phClr">
                <a:shade val="69000"/>
                <a:satMod val="137000"/>
              </a:schemeClr>
            </a:gs>
            <a:gs pos="100000">
              <a:schemeClr val="phClr">
                <a:shade val="98000"/>
                <a:satMod val="137000"/>
              </a:schemeClr>
            </a:gs>
          </a:gsLst>
          <a:lin ang="16200000" scaled="0"/>
        </a:gradFill>
      </a:fillStyleLst>
      <a:lnStyleLst>
        <a:ln w="6350" cap="rnd" cmpd="sng" algn="ctr">
          <a:solidFill>
            <a:schemeClr val="phClr">
              <a:shade val="95000"/>
              <a:satMod val="105000"/>
            </a:schemeClr>
          </a:solidFill>
          <a:prstDash val="solid"/>
        </a:ln>
        <a:ln w="48000" cap="flat" cmpd="thickThin" algn="ctr">
          <a:solidFill>
            <a:schemeClr val="phClr"/>
          </a:solidFill>
          <a:prstDash val="solid"/>
        </a:ln>
        <a:ln w="48500" cap="flat" cmpd="thickThin" algn="ctr">
          <a:solidFill>
            <a:schemeClr val="phClr"/>
          </a:solidFill>
          <a:prstDash val="solid"/>
        </a:ln>
      </a:lnStyleLst>
      <a:effectStyleLst>
        <a:effectStyle>
          <a:effectLst>
            <a:outerShdw blurRad="45000" dist="25000" dir="5400000" rotWithShape="0">
              <a:srgbClr val="000000">
                <a:alpha val="38000"/>
              </a:srgbClr>
            </a:outerShdw>
          </a:effectLst>
        </a:effectStyle>
        <a:effectStyle>
          <a:effectLst>
            <a:outerShdw blurRad="39000" dist="25400" dir="5400000" rotWithShape="0">
              <a:srgbClr val="000000">
                <a:alpha val="38000"/>
              </a:srgbClr>
            </a:outerShdw>
          </a:effectLst>
        </a:effectStyle>
        <a:effectStyle>
          <a:effectLst>
            <a:outerShdw blurRad="39000" dist="25400" dir="5400000" rotWithShape="0">
              <a:srgbClr val="000000">
                <a:alpha val="38000"/>
              </a:srgbClr>
            </a:outerShdw>
          </a:effectLst>
          <a:scene3d>
            <a:camera prst="orthographicFront" fov="0">
              <a:rot lat="0" lon="0" rev="0"/>
            </a:camera>
            <a:lightRig rig="threePt" dir="t">
              <a:rot lat="0" lon="0" rev="1800000"/>
            </a:lightRig>
          </a:scene3d>
          <a:sp3d prstMaterial="matte">
            <a:bevelT h="20000"/>
          </a:sp3d>
        </a:effectStyle>
      </a:effectStyleLst>
      <a:bgFillStyleLst>
        <a:solidFill>
          <a:schemeClr val="phClr"/>
        </a:solidFill>
        <a:gradFill rotWithShape="1">
          <a:gsLst>
            <a:gs pos="0">
              <a:schemeClr val="phClr">
                <a:tint val="48000"/>
                <a:satMod val="300000"/>
              </a:schemeClr>
            </a:gs>
            <a:gs pos="12000">
              <a:schemeClr val="phClr">
                <a:tint val="48000"/>
                <a:satMod val="300000"/>
              </a:schemeClr>
            </a:gs>
            <a:gs pos="20000">
              <a:schemeClr val="phClr">
                <a:tint val="49000"/>
                <a:satMod val="300000"/>
              </a:schemeClr>
            </a:gs>
            <a:gs pos="100000">
              <a:schemeClr val="phClr">
                <a:shade val="30000"/>
              </a:schemeClr>
            </a:gs>
          </a:gsLst>
          <a:path path="circle">
            <a:fillToRect l="10000" t="-25000" r="10000" b="125000"/>
          </a:path>
        </a:gradFill>
        <a:blipFill>
          <a:blip xmlns:r="http://schemas.openxmlformats.org/officeDocument/2006/relationships" r:embed="rId1">
            <a:duotone>
              <a:schemeClr val="phClr">
                <a:shade val="75000"/>
                <a:satMod val="105000"/>
              </a:schemeClr>
              <a:schemeClr val="phClr">
                <a:tint val="95000"/>
                <a:satMod val="105000"/>
              </a:schemeClr>
            </a:duotone>
          </a:blip>
          <a:tile tx="0" ty="0" sx="38000" sy="38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Module</Template>
  <TotalTime>997</TotalTime>
  <Words>2846</Words>
  <Application>Microsoft Office PowerPoint</Application>
  <PresentationFormat>On-screen Show (4:3)</PresentationFormat>
  <Paragraphs>501</Paragraphs>
  <Slides>51</Slides>
  <Notes>51</Notes>
  <HiddenSlides>0</HiddenSlides>
  <MMClips>0</MMClips>
  <ScaleCrop>false</ScaleCrop>
  <HeadingPairs>
    <vt:vector size="4" baseType="variant">
      <vt:variant>
        <vt:lpstr>Theme</vt:lpstr>
      </vt:variant>
      <vt:variant>
        <vt:i4>1</vt:i4>
      </vt:variant>
      <vt:variant>
        <vt:lpstr>Slide Titles</vt:lpstr>
      </vt:variant>
      <vt:variant>
        <vt:i4>51</vt:i4>
      </vt:variant>
    </vt:vector>
  </HeadingPairs>
  <TitlesOfParts>
    <vt:vector size="52" baseType="lpstr">
      <vt:lpstr>Module</vt:lpstr>
      <vt:lpstr>Getting Through The Oral Screen   Instructor:  Alfredia Brooks</vt:lpstr>
      <vt:lpstr>Objectives</vt:lpstr>
      <vt:lpstr>Interview Process – The Components to Success</vt:lpstr>
      <vt:lpstr>    Interview Process -- Body Language and Image      </vt:lpstr>
      <vt:lpstr>Interview Process -- Body Language and Image</vt:lpstr>
      <vt:lpstr>Initial interviewer impressions</vt:lpstr>
      <vt:lpstr>Interview – What Employers want to know</vt:lpstr>
      <vt:lpstr>Interview Preparation</vt:lpstr>
      <vt:lpstr>Interview Tips to Remember</vt:lpstr>
      <vt:lpstr>Interview Tips to Remember</vt:lpstr>
      <vt:lpstr>Interview Structure</vt:lpstr>
      <vt:lpstr>Interview Structure</vt:lpstr>
      <vt:lpstr>Panel Interviews</vt:lpstr>
      <vt:lpstr>  Serial Interviews   </vt:lpstr>
      <vt:lpstr>Telephone Interviews </vt:lpstr>
      <vt:lpstr>Screening/Preliminary Interviews </vt:lpstr>
      <vt:lpstr>  Panel interviews -- Advantages </vt:lpstr>
      <vt:lpstr>Panel interview –Disadvantages </vt:lpstr>
      <vt:lpstr>Types of Interviews</vt:lpstr>
      <vt:lpstr>Types of Interviews</vt:lpstr>
      <vt:lpstr>Types of Interviews</vt:lpstr>
      <vt:lpstr>Types of Interviews</vt:lpstr>
      <vt:lpstr>Types of Interviews</vt:lpstr>
      <vt:lpstr>Types of Interviews</vt:lpstr>
      <vt:lpstr>Types of Interview Questions</vt:lpstr>
      <vt:lpstr>Types of Interview Questions</vt:lpstr>
      <vt:lpstr>Types of Interview Questions</vt:lpstr>
      <vt:lpstr>Types of Interview Questions</vt:lpstr>
      <vt:lpstr>Types of Interview Questions</vt:lpstr>
      <vt:lpstr>PowerPoint Presentation</vt:lpstr>
      <vt:lpstr>Sample Interview Questions</vt:lpstr>
      <vt:lpstr>Sample Interview Questions</vt:lpstr>
      <vt:lpstr>Sample Interview Questions</vt:lpstr>
      <vt:lpstr>Sample Interview Questions</vt:lpstr>
      <vt:lpstr>Tying Interview Questions to KSAs</vt:lpstr>
      <vt:lpstr>Tying Interview Questions to KSAs</vt:lpstr>
      <vt:lpstr>Tying Interview Questions to KSAs</vt:lpstr>
      <vt:lpstr>Illegal/ Inappropriate Questions</vt:lpstr>
      <vt:lpstr>Illegal or Inappropriate Questions</vt:lpstr>
      <vt:lpstr>Illegal or Inappropriate Questions</vt:lpstr>
      <vt:lpstr>Illegal or Inappropriate Questions</vt:lpstr>
      <vt:lpstr>Illegal or Inappropriate Questions</vt:lpstr>
      <vt:lpstr>Illegal or Inappropriate Questions</vt:lpstr>
      <vt:lpstr>Illegal or Inappropriate Questions</vt:lpstr>
      <vt:lpstr>Illegal or Inappropriate Questions</vt:lpstr>
      <vt:lpstr>Illegal or Inappropriate Questions</vt:lpstr>
      <vt:lpstr>Illegal or Inappropriate Questions</vt:lpstr>
      <vt:lpstr>Executive Thought Questions</vt:lpstr>
      <vt:lpstr>Executive Thought Questions</vt:lpstr>
      <vt:lpstr>Executive Thought Questions</vt:lpstr>
      <vt:lpstr>Mock Interview</vt:lpstr>
    </vt:vector>
  </TitlesOfParts>
  <Company>faa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Types of Interview</dc:title>
  <dc:creator>abrooks</dc:creator>
  <cp:lastModifiedBy>Diaz, Susie (FAA)</cp:lastModifiedBy>
  <cp:revision>89</cp:revision>
  <dcterms:created xsi:type="dcterms:W3CDTF">2014-08-06T21:33:29Z</dcterms:created>
  <dcterms:modified xsi:type="dcterms:W3CDTF">2014-09-12T21:07:17Z</dcterms:modified>
</cp:coreProperties>
</file>