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60" r:id="rId4"/>
    <p:sldId id="259" r:id="rId5"/>
    <p:sldId id="319" r:id="rId6"/>
    <p:sldId id="339" r:id="rId7"/>
    <p:sldId id="321" r:id="rId8"/>
    <p:sldId id="338" r:id="rId9"/>
    <p:sldId id="299" r:id="rId10"/>
    <p:sldId id="263" r:id="rId11"/>
    <p:sldId id="322" r:id="rId12"/>
    <p:sldId id="265" r:id="rId13"/>
    <p:sldId id="275" r:id="rId14"/>
    <p:sldId id="318" r:id="rId15"/>
    <p:sldId id="267" r:id="rId16"/>
    <p:sldId id="268" r:id="rId17"/>
    <p:sldId id="270" r:id="rId18"/>
    <p:sldId id="326" r:id="rId19"/>
    <p:sldId id="273" r:id="rId20"/>
    <p:sldId id="274" r:id="rId21"/>
    <p:sldId id="337" r:id="rId22"/>
    <p:sldId id="300" r:id="rId23"/>
    <p:sldId id="336" r:id="rId24"/>
    <p:sldId id="302" r:id="rId25"/>
    <p:sldId id="301" r:id="rId26"/>
    <p:sldId id="330" r:id="rId27"/>
    <p:sldId id="313" r:id="rId28"/>
    <p:sldId id="329" r:id="rId29"/>
    <p:sldId id="334" r:id="rId30"/>
    <p:sldId id="280" r:id="rId31"/>
    <p:sldId id="283" r:id="rId32"/>
    <p:sldId id="281" r:id="rId33"/>
    <p:sldId id="314" r:id="rId34"/>
    <p:sldId id="331" r:id="rId35"/>
    <p:sldId id="332" r:id="rId36"/>
    <p:sldId id="328" r:id="rId37"/>
    <p:sldId id="333" r:id="rId38"/>
    <p:sldId id="289" r:id="rId39"/>
    <p:sldId id="287" r:id="rId40"/>
    <p:sldId id="303" r:id="rId41"/>
    <p:sldId id="335" r:id="rId42"/>
    <p:sldId id="292" r:id="rId43"/>
    <p:sldId id="291" r:id="rId44"/>
    <p:sldId id="295" r:id="rId45"/>
    <p:sldId id="296" r:id="rId46"/>
    <p:sldId id="297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kop, Barry CTR (FAA)" initials="PBC(" lastIdx="4" clrIdx="0">
    <p:extLst>
      <p:ext uri="{19B8F6BF-5375-455C-9EA6-DF929625EA0E}">
        <p15:presenceInfo xmlns:p15="http://schemas.microsoft.com/office/powerpoint/2012/main" userId="S-1-5-21-3215564045-1863808890-1157122868-2674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6CDFF"/>
    <a:srgbClr val="9BCDFF"/>
    <a:srgbClr val="32CDFF"/>
    <a:srgbClr val="96C8FA"/>
    <a:srgbClr val="32CCFF"/>
    <a:srgbClr val="000099"/>
    <a:srgbClr val="66A2D8"/>
    <a:srgbClr val="99CCFF"/>
    <a:srgbClr val="65C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343" autoAdjust="0"/>
  </p:normalViewPr>
  <p:slideViewPr>
    <p:cSldViewPr snapToGrid="0" snapToObjects="1">
      <p:cViewPr varScale="1">
        <p:scale>
          <a:sx n="63" d="100"/>
          <a:sy n="63" d="100"/>
        </p:scale>
        <p:origin x="58" y="5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 snapToObjects="1">
      <p:cViewPr>
        <p:scale>
          <a:sx n="100" d="100"/>
          <a:sy n="100" d="100"/>
        </p:scale>
        <p:origin x="816" y="-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cldcentral.usalearning.net/mod/page/view.php?id=249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cldcentral.usalearning.net/mod/page/view.php?id=24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9244" y="652494"/>
          <a:ext cx="3349419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Online and offline career planning and development support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/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/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9244" y="1332894"/>
          <a:ext cx="3349419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Empowers employees to explore their career interests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/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/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9244" y="2013294"/>
          <a:ext cx="3349419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Delivers career-related webinars and face-to-face sessions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/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/>
        </a:p>
      </dgm:t>
    </dgm:pt>
    <dgm:pt modelId="{40933B1C-FD38-4A0E-9666-E5A27279A6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9244" y="2693694"/>
          <a:ext cx="3349419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Schedules one-on-one informational sessions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50E3830-6CAE-4944-9B1C-C19CDBBB0AB8}" type="parTrans" cxnId="{556E143A-C818-48AB-8046-A56B1239BCE4}">
      <dgm:prSet/>
      <dgm:spPr/>
      <dgm:t>
        <a:bodyPr/>
        <a:lstStyle/>
        <a:p>
          <a:endParaRPr lang="en-US"/>
        </a:p>
      </dgm:t>
    </dgm:pt>
    <dgm:pt modelId="{B2ED9896-96F0-4889-AEDE-421370E68E10}" type="sibTrans" cxnId="{556E143A-C818-48AB-8046-A56B1239BCE4}">
      <dgm:prSet/>
      <dgm:spPr/>
      <dgm:t>
        <a:bodyPr/>
        <a:lstStyle/>
        <a:p>
          <a:endParaRPr lang="en-US"/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0" presStyleCnt="4" custScaleY="114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0" presStyleCnt="4" custLinFactNeighborX="21818" custLinFactNeighborY="99315">
        <dgm:presLayoutVars>
          <dgm:bulletEnabled val="1"/>
        </dgm:presLayoutVars>
      </dgm:prSet>
      <dgm:spPr>
        <a:xfrm>
          <a:off x="0" y="954339"/>
          <a:ext cx="4784885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1" presStyleCnt="4" custScaleY="114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1" presStyleCnt="4">
        <dgm:presLayoutVars>
          <dgm:bulletEnabled val="1"/>
        </dgm:presLayoutVars>
      </dgm:prSet>
      <dgm:spPr>
        <a:xfrm>
          <a:off x="0" y="1554294"/>
          <a:ext cx="4784885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4" custScaleY="114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4">
        <dgm:presLayoutVars>
          <dgm:bulletEnabled val="1"/>
        </dgm:presLayoutVars>
      </dgm:prSet>
      <dgm:spPr>
        <a:xfrm>
          <a:off x="0" y="2234694"/>
          <a:ext cx="4784885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ED5290E0-8204-48F3-9819-1D88371A43D9}" type="pres">
      <dgm:prSet presAssocID="{40933B1C-FD38-4A0E-9666-E5A27279A6A6}" presName="parentLin" presStyleCnt="0"/>
      <dgm:spPr/>
    </dgm:pt>
    <dgm:pt modelId="{1BBD3582-3CA2-430C-A40B-0B7F14E86508}" type="pres">
      <dgm:prSet presAssocID="{40933B1C-FD38-4A0E-9666-E5A27279A6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3B88CBC-5A73-4DC1-8C66-ED14E7234645}" type="pres">
      <dgm:prSet presAssocID="{40933B1C-FD38-4A0E-9666-E5A27279A6A6}" presName="parentText" presStyleLbl="node1" presStyleIdx="3" presStyleCnt="4" custScaleY="1141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14C3B-2663-4D43-BADF-20758149D529}" type="pres">
      <dgm:prSet presAssocID="{40933B1C-FD38-4A0E-9666-E5A27279A6A6}" presName="negativeSpace" presStyleCnt="0"/>
      <dgm:spPr/>
    </dgm:pt>
    <dgm:pt modelId="{8230D139-2BBB-45D9-AEAE-2995BBDB35F5}" type="pres">
      <dgm:prSet presAssocID="{40933B1C-FD38-4A0E-9666-E5A27279A6A6}" presName="childText" presStyleLbl="conFgAcc1" presStyleIdx="3" presStyleCnt="4">
        <dgm:presLayoutVars>
          <dgm:bulletEnabled val="1"/>
        </dgm:presLayoutVars>
      </dgm:prSet>
      <dgm:spPr>
        <a:xfrm>
          <a:off x="0" y="2915094"/>
          <a:ext cx="4784885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B31706E0-FE85-4708-964A-118AD4066705}" type="presOf" srcId="{40933B1C-FD38-4A0E-9666-E5A27279A6A6}" destId="{1BBD3582-3CA2-430C-A40B-0B7F14E86508}" srcOrd="0" destOrd="0" presId="urn:microsoft.com/office/officeart/2005/8/layout/list1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556E143A-C818-48AB-8046-A56B1239BCE4}" srcId="{BAFF58D8-77AE-4E1A-A885-4548D5C505D1}" destId="{40933B1C-FD38-4A0E-9666-E5A27279A6A6}" srcOrd="3" destOrd="0" parTransId="{550E3830-6CAE-4944-9B1C-C19CDBBB0AB8}" sibTransId="{B2ED9896-96F0-4889-AEDE-421370E68E10}"/>
    <dgm:cxn modelId="{EEFFC073-EE8B-4882-B27F-46FE8061B250}" srcId="{BAFF58D8-77AE-4E1A-A885-4548D5C505D1}" destId="{6520A7E4-0E92-4869-ABB9-9E750235369A}" srcOrd="1" destOrd="0" parTransId="{636739D5-B6CF-4F13-AFD4-E82628290066}" sibTransId="{5FC5BFAA-FAB5-4196-96AD-EA89DB93439E}"/>
    <dgm:cxn modelId="{20D9191A-629E-4789-B327-6F5A6CFE9B76}" type="presOf" srcId="{40933B1C-FD38-4A0E-9666-E5A27279A6A6}" destId="{23B88CBC-5A73-4DC1-8C66-ED14E7234645}" srcOrd="1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198E3EDE-4A0F-40A3-9D28-C6D07F828AF2}" srcId="{BAFF58D8-77AE-4E1A-A885-4548D5C505D1}" destId="{AE0CD8F8-8DA2-4B38-B94C-523AD7C31EC7}" srcOrd="0" destOrd="0" parTransId="{597F05A9-7272-4AE0-AE12-E0AD9FD34033}" sibTransId="{B38E9B3D-A17C-4F49-8541-B01CA333B841}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E50EF7E5-9A69-4292-BB3F-48F9264ACCD2}" type="presParOf" srcId="{9F2087A6-68E2-49F8-A041-FB15887BD884}" destId="{37AEC708-1283-4EA6-95DA-50C8636D49C3}" srcOrd="0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1" destOrd="0" presId="urn:microsoft.com/office/officeart/2005/8/layout/list1"/>
    <dgm:cxn modelId="{9A4C0D14-2465-4166-8F46-CFDE0840130D}" type="presParOf" srcId="{9F2087A6-68E2-49F8-A041-FB15887BD884}" destId="{A7F9D901-5805-42C3-80FB-539C96DE8FC8}" srcOrd="2" destOrd="0" presId="urn:microsoft.com/office/officeart/2005/8/layout/list1"/>
    <dgm:cxn modelId="{9C00D9F4-A173-4411-ADC1-A6D32EDE0F75}" type="presParOf" srcId="{9F2087A6-68E2-49F8-A041-FB15887BD884}" destId="{9852D9C5-E20C-44D0-82BE-3AA16EBFA5DB}" srcOrd="3" destOrd="0" presId="urn:microsoft.com/office/officeart/2005/8/layout/list1"/>
    <dgm:cxn modelId="{6327D415-2D9A-4E68-BD96-E997EA8FF70D}" type="presParOf" srcId="{9F2087A6-68E2-49F8-A041-FB15887BD884}" destId="{29A67354-9B52-4674-9DCE-832B41F01832}" srcOrd="4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5" destOrd="0" presId="urn:microsoft.com/office/officeart/2005/8/layout/list1"/>
    <dgm:cxn modelId="{5734E100-E09C-4414-98E8-867C57EF0A9F}" type="presParOf" srcId="{9F2087A6-68E2-49F8-A041-FB15887BD884}" destId="{747CACC5-2242-4202-A341-560DAD4B6948}" srcOrd="6" destOrd="0" presId="urn:microsoft.com/office/officeart/2005/8/layout/list1"/>
    <dgm:cxn modelId="{4D3D3772-2F54-4AAF-86E9-28333A0F2E3A}" type="presParOf" srcId="{9F2087A6-68E2-49F8-A041-FB15887BD884}" destId="{8642B7CC-E691-4F9B-B3D6-6425C5747EE5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  <dgm:cxn modelId="{44903E04-BB91-46E2-99D1-89566210B27F}" type="presParOf" srcId="{9F2087A6-68E2-49F8-A041-FB15887BD884}" destId="{87741159-A85A-435B-A6F2-FC8AF0D7E1BE}" srcOrd="11" destOrd="0" presId="urn:microsoft.com/office/officeart/2005/8/layout/list1"/>
    <dgm:cxn modelId="{8E054964-B1C7-498F-86E8-DC997382832D}" type="presParOf" srcId="{9F2087A6-68E2-49F8-A041-FB15887BD884}" destId="{ED5290E0-8204-48F3-9819-1D88371A43D9}" srcOrd="12" destOrd="0" presId="urn:microsoft.com/office/officeart/2005/8/layout/list1"/>
    <dgm:cxn modelId="{B76ABD78-69D6-4194-96D5-E6929A3FD4C0}" type="presParOf" srcId="{ED5290E0-8204-48F3-9819-1D88371A43D9}" destId="{1BBD3582-3CA2-430C-A40B-0B7F14E86508}" srcOrd="0" destOrd="0" presId="urn:microsoft.com/office/officeart/2005/8/layout/list1"/>
    <dgm:cxn modelId="{AE9F8D95-0582-4009-97CA-CFA21285E9B3}" type="presParOf" srcId="{ED5290E0-8204-48F3-9819-1D88371A43D9}" destId="{23B88CBC-5A73-4DC1-8C66-ED14E7234645}" srcOrd="1" destOrd="0" presId="urn:microsoft.com/office/officeart/2005/8/layout/list1"/>
    <dgm:cxn modelId="{9DD7E8AE-5155-42EF-AF2F-979AF1D248B4}" type="presParOf" srcId="{9F2087A6-68E2-49F8-A041-FB15887BD884}" destId="{02D14C3B-2663-4D43-BADF-20758149D529}" srcOrd="13" destOrd="0" presId="urn:microsoft.com/office/officeart/2005/8/layout/list1"/>
    <dgm:cxn modelId="{E56417B0-1EAE-4005-A406-3A20D31CBE70}" type="presParOf" srcId="{9F2087A6-68E2-49F8-A041-FB15887BD884}" destId="{8230D139-2BBB-45D9-AEAE-2995BBDB35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72987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Group representative of the 1800 frontline Air Traffic Operations Supervisors driving change in the ATO, essential to Air Traffic Operations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36491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Identify and raise concerns, provide input to FAA field, Service Areas, and National Officers and actively participate in the decision making process for achieving FAA and ATO goals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0" presStyleCnt="2" custScaleY="109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0" presStyleCnt="2" custLinFactNeighborX="21818" custLinFactNeighborY="99315">
        <dgm:presLayoutVars>
          <dgm:bulletEnabled val="1"/>
        </dgm:presLayoutVars>
      </dgm:prSet>
      <dgm:spPr>
        <a:xfrm>
          <a:off x="0" y="1011592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1" presStyleCnt="2" custScaleY="114718" custLinFactNeighborX="12221" custLinFactNeighborY="-295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1" presStyleCnt="2">
        <dgm:presLayoutVars>
          <dgm:bulletEnabled val="1"/>
        </dgm:presLayoutVars>
      </dgm:prSet>
      <dgm:spPr>
        <a:xfrm>
          <a:off x="0" y="157155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198E3EDE-4A0F-40A3-9D28-C6D07F828AF2}" srcId="{BAFF58D8-77AE-4E1A-A885-4548D5C505D1}" destId="{AE0CD8F8-8DA2-4B38-B94C-523AD7C31EC7}" srcOrd="0" destOrd="0" parTransId="{597F05A9-7272-4AE0-AE12-E0AD9FD34033}" sibTransId="{B38E9B3D-A17C-4F49-8541-B01CA333B841}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1" destOrd="0" parTransId="{636739D5-B6CF-4F13-AFD4-E82628290066}" sibTransId="{5FC5BFAA-FAB5-4196-96AD-EA89DB93439E}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E50EF7E5-9A69-4292-BB3F-48F9264ACCD2}" type="presParOf" srcId="{9F2087A6-68E2-49F8-A041-FB15887BD884}" destId="{37AEC708-1283-4EA6-95DA-50C8636D49C3}" srcOrd="0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1" destOrd="0" presId="urn:microsoft.com/office/officeart/2005/8/layout/list1"/>
    <dgm:cxn modelId="{9A4C0D14-2465-4166-8F46-CFDE0840130D}" type="presParOf" srcId="{9F2087A6-68E2-49F8-A041-FB15887BD884}" destId="{A7F9D901-5805-42C3-80FB-539C96DE8FC8}" srcOrd="2" destOrd="0" presId="urn:microsoft.com/office/officeart/2005/8/layout/list1"/>
    <dgm:cxn modelId="{9C00D9F4-A173-4411-ADC1-A6D32EDE0F75}" type="presParOf" srcId="{9F2087A6-68E2-49F8-A041-FB15887BD884}" destId="{9852D9C5-E20C-44D0-82BE-3AA16EBFA5DB}" srcOrd="3" destOrd="0" presId="urn:microsoft.com/office/officeart/2005/8/layout/list1"/>
    <dgm:cxn modelId="{6327D415-2D9A-4E68-BD96-E997EA8FF70D}" type="presParOf" srcId="{9F2087A6-68E2-49F8-A041-FB15887BD884}" destId="{29A67354-9B52-4674-9DCE-832B41F01832}" srcOrd="4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5" destOrd="0" presId="urn:microsoft.com/office/officeart/2005/8/layout/list1"/>
    <dgm:cxn modelId="{5734E100-E09C-4414-98E8-867C57EF0A9F}" type="presParOf" srcId="{9F2087A6-68E2-49F8-A041-FB15887BD884}" destId="{747CACC5-2242-4202-A341-560DAD4B694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72987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Forms talent pools to develop managers who demonstrate high potential for success in specific leadership positions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36491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Increases leadership bench strength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99995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Improves key talent engagement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99FCA876-374A-4F47-AF58-8F97B8587B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263499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Increases employee’s proficiency in critical competencies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DCB6EEE8-0554-4BFF-8CF9-495CCDBA2030}" type="parTrans" cxnId="{5C7434B6-2773-40E4-A23A-0118C7FBB2FE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E97549F4-FB06-4737-972E-7E5007E9282C}" type="sibTrans" cxnId="{5C7434B6-2773-40E4-A23A-0118C7FBB2FE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0" presStyleCnt="4" custScaleY="1204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0" presStyleCnt="4" custLinFactNeighborX="21818" custLinFactNeighborY="99315">
        <dgm:presLayoutVars>
          <dgm:bulletEnabled val="1"/>
        </dgm:presLayoutVars>
      </dgm:prSet>
      <dgm:spPr>
        <a:xfrm>
          <a:off x="0" y="1011592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1" presStyleCnt="4">
        <dgm:presLayoutVars>
          <dgm:bulletEnabled val="1"/>
        </dgm:presLayoutVars>
      </dgm:prSet>
      <dgm:spPr>
        <a:xfrm>
          <a:off x="0" y="157155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4">
        <dgm:presLayoutVars>
          <dgm:bulletEnabled val="1"/>
        </dgm:presLayoutVars>
      </dgm:prSet>
      <dgm:spPr>
        <a:xfrm>
          <a:off x="0" y="220659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514EDA3F-B5F5-4622-9E4B-A691E057A455}" type="pres">
      <dgm:prSet presAssocID="{99FCA876-374A-4F47-AF58-8F97B8587B04}" presName="parentLin" presStyleCnt="0"/>
      <dgm:spPr/>
    </dgm:pt>
    <dgm:pt modelId="{431AFA71-82C4-403E-B4BD-95FE9D766F2B}" type="pres">
      <dgm:prSet presAssocID="{99FCA876-374A-4F47-AF58-8F97B8587B0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9A74791-367F-4FA4-9FDD-57D87FB2CA50}" type="pres">
      <dgm:prSet presAssocID="{99FCA876-374A-4F47-AF58-8F97B8587B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6AE46-CBAF-431B-98DD-C004D1CFC1E9}" type="pres">
      <dgm:prSet presAssocID="{99FCA876-374A-4F47-AF58-8F97B8587B04}" presName="negativeSpace" presStyleCnt="0"/>
      <dgm:spPr/>
    </dgm:pt>
    <dgm:pt modelId="{B5C5D37F-DD9F-45F0-9A2E-07D4060C75B2}" type="pres">
      <dgm:prSet presAssocID="{99FCA876-374A-4F47-AF58-8F97B8587B04}" presName="childText" presStyleLbl="conFgAcc1" presStyleIdx="3" presStyleCnt="4">
        <dgm:presLayoutVars>
          <dgm:bulletEnabled val="1"/>
        </dgm:presLayoutVars>
      </dgm:prSet>
      <dgm:spPr>
        <a:xfrm>
          <a:off x="0" y="284163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1" destOrd="0" parTransId="{636739D5-B6CF-4F13-AFD4-E82628290066}" sibTransId="{5FC5BFAA-FAB5-4196-96AD-EA89DB93439E}"/>
    <dgm:cxn modelId="{E5EF40F0-C26A-454F-9E35-D7729E221F51}" type="presOf" srcId="{99FCA876-374A-4F47-AF58-8F97B8587B04}" destId="{431AFA71-82C4-403E-B4BD-95FE9D766F2B}" srcOrd="0" destOrd="0" presId="urn:microsoft.com/office/officeart/2005/8/layout/list1"/>
    <dgm:cxn modelId="{5C7434B6-2773-40E4-A23A-0118C7FBB2FE}" srcId="{BAFF58D8-77AE-4E1A-A885-4548D5C505D1}" destId="{99FCA876-374A-4F47-AF58-8F97B8587B04}" srcOrd="3" destOrd="0" parTransId="{DCB6EEE8-0554-4BFF-8CF9-495CCDBA2030}" sibTransId="{E97549F4-FB06-4737-972E-7E5007E9282C}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7E23D5F8-1772-48F4-86AA-F59D97815627}" type="presOf" srcId="{99FCA876-374A-4F47-AF58-8F97B8587B04}" destId="{D9A74791-367F-4FA4-9FDD-57D87FB2CA50}" srcOrd="1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98E3EDE-4A0F-40A3-9D28-C6D07F828AF2}" srcId="{BAFF58D8-77AE-4E1A-A885-4548D5C505D1}" destId="{AE0CD8F8-8DA2-4B38-B94C-523AD7C31EC7}" srcOrd="0" destOrd="0" parTransId="{597F05A9-7272-4AE0-AE12-E0AD9FD34033}" sibTransId="{B38E9B3D-A17C-4F49-8541-B01CA333B841}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E50EF7E5-9A69-4292-BB3F-48F9264ACCD2}" type="presParOf" srcId="{9F2087A6-68E2-49F8-A041-FB15887BD884}" destId="{37AEC708-1283-4EA6-95DA-50C8636D49C3}" srcOrd="0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1" destOrd="0" presId="urn:microsoft.com/office/officeart/2005/8/layout/list1"/>
    <dgm:cxn modelId="{9A4C0D14-2465-4166-8F46-CFDE0840130D}" type="presParOf" srcId="{9F2087A6-68E2-49F8-A041-FB15887BD884}" destId="{A7F9D901-5805-42C3-80FB-539C96DE8FC8}" srcOrd="2" destOrd="0" presId="urn:microsoft.com/office/officeart/2005/8/layout/list1"/>
    <dgm:cxn modelId="{9C00D9F4-A173-4411-ADC1-A6D32EDE0F75}" type="presParOf" srcId="{9F2087A6-68E2-49F8-A041-FB15887BD884}" destId="{9852D9C5-E20C-44D0-82BE-3AA16EBFA5DB}" srcOrd="3" destOrd="0" presId="urn:microsoft.com/office/officeart/2005/8/layout/list1"/>
    <dgm:cxn modelId="{6327D415-2D9A-4E68-BD96-E997EA8FF70D}" type="presParOf" srcId="{9F2087A6-68E2-49F8-A041-FB15887BD884}" destId="{29A67354-9B52-4674-9DCE-832B41F01832}" srcOrd="4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5" destOrd="0" presId="urn:microsoft.com/office/officeart/2005/8/layout/list1"/>
    <dgm:cxn modelId="{5734E100-E09C-4414-98E8-867C57EF0A9F}" type="presParOf" srcId="{9F2087A6-68E2-49F8-A041-FB15887BD884}" destId="{747CACC5-2242-4202-A341-560DAD4B6948}" srcOrd="6" destOrd="0" presId="urn:microsoft.com/office/officeart/2005/8/layout/list1"/>
    <dgm:cxn modelId="{4D3D3772-2F54-4AAF-86E9-28333A0F2E3A}" type="presParOf" srcId="{9F2087A6-68E2-49F8-A041-FB15887BD884}" destId="{8642B7CC-E691-4F9B-B3D6-6425C5747EE5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  <dgm:cxn modelId="{5F5FB10A-6986-4AEC-8A3A-317CEB440AAF}" type="presParOf" srcId="{9F2087A6-68E2-49F8-A041-FB15887BD884}" destId="{87741159-A85A-435B-A6F2-FC8AF0D7E1BE}" srcOrd="11" destOrd="0" presId="urn:microsoft.com/office/officeart/2005/8/layout/list1"/>
    <dgm:cxn modelId="{48A91BCE-9BE2-423F-AE9F-1DC5381C8E95}" type="presParOf" srcId="{9F2087A6-68E2-49F8-A041-FB15887BD884}" destId="{514EDA3F-B5F5-4622-9E4B-A691E057A455}" srcOrd="12" destOrd="0" presId="urn:microsoft.com/office/officeart/2005/8/layout/list1"/>
    <dgm:cxn modelId="{860EA5CE-6BFF-4AE1-9B40-162C7387220B}" type="presParOf" srcId="{514EDA3F-B5F5-4622-9E4B-A691E057A455}" destId="{431AFA71-82C4-403E-B4BD-95FE9D766F2B}" srcOrd="0" destOrd="0" presId="urn:microsoft.com/office/officeart/2005/8/layout/list1"/>
    <dgm:cxn modelId="{39FA38F4-D7A9-4906-B4F1-D6B832E40D55}" type="presParOf" srcId="{514EDA3F-B5F5-4622-9E4B-A691E057A455}" destId="{D9A74791-367F-4FA4-9FDD-57D87FB2CA50}" srcOrd="1" destOrd="0" presId="urn:microsoft.com/office/officeart/2005/8/layout/list1"/>
    <dgm:cxn modelId="{8886ECA8-ED31-4EE1-B54E-80486A278CB8}" type="presParOf" srcId="{9F2087A6-68E2-49F8-A041-FB15887BD884}" destId="{AAE6AE46-CBAF-431B-98DD-C004D1CFC1E9}" srcOrd="13" destOrd="0" presId="urn:microsoft.com/office/officeart/2005/8/layout/list1"/>
    <dgm:cxn modelId="{E7488441-277E-4F3F-B93F-87203DEBF50D}" type="presParOf" srcId="{9F2087A6-68E2-49F8-A041-FB15887BD884}" destId="{B5C5D37F-DD9F-45F0-9A2E-07D4060C75B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72987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Drive management conversations around ATO vision, strategies and desired changes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36491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Lead</a:t>
          </a:r>
          <a:r>
            <a:rPr lang="en-US" sz="1800" baseline="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 from where you are, leadership challenge of change, leading change in performance management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99995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Improves performance of intact management teams, develops self and others and moves the ATO culture toward the ATO vision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BBF675-06D5-4A59-886A-32CF04EC24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9483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Facilitated by senior leaders (Air Traffic General Managers and Tech Ops District Managers) emphasizing joint deliveries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BAF360C-F21D-4971-8D06-AA7947A75507}" type="par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26992-87CF-44D4-95FC-ABAAF97F39B5}" type="sib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8EEBE-2AC6-4D65-A59C-36A07F0C9898}" type="pres">
      <dgm:prSet presAssocID="{F4BBF675-06D5-4A59-886A-32CF04EC2400}" presName="parentLin" presStyleCnt="0"/>
      <dgm:spPr/>
    </dgm:pt>
    <dgm:pt modelId="{BAEDB964-D572-492F-84C1-4C2EA445A0D7}" type="pres">
      <dgm:prSet presAssocID="{F4BBF675-06D5-4A59-886A-32CF04EC24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93B8F93-08EA-41CC-9AF2-4C53FB4685CF}" type="pres">
      <dgm:prSet presAssocID="{F4BBF675-06D5-4A59-886A-32CF04EC2400}" presName="parentText" presStyleLbl="node1" presStyleIdx="0" presStyleCnt="4" custScaleY="214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843C-0ECC-402E-BC73-42C353F5EFA6}" type="pres">
      <dgm:prSet presAssocID="{F4BBF675-06D5-4A59-886A-32CF04EC2400}" presName="negativeSpace" presStyleCnt="0"/>
      <dgm:spPr/>
    </dgm:pt>
    <dgm:pt modelId="{10B444E7-4458-4196-8EF9-F92711C6FAE3}" type="pres">
      <dgm:prSet presAssocID="{F4BBF675-06D5-4A59-886A-32CF04EC2400}" presName="childText" presStyleLbl="conFgAcc1" presStyleIdx="0" presStyleCnt="4" custLinFactNeighborY="-35675">
        <dgm:presLayoutVars>
          <dgm:bulletEnabled val="1"/>
        </dgm:presLayoutVars>
      </dgm:prSet>
      <dgm:spPr>
        <a:xfrm>
          <a:off x="0" y="27450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8179D22-07FF-4345-82A3-D8359CC4DD23}" type="pres">
      <dgm:prSet presAssocID="{2CB26992-87CF-44D4-95FC-ABAAF97F39B5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1" presStyleCnt="4" custScaleY="166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1" presStyleCnt="4" custLinFactNeighborX="21818" custLinFactNeighborY="99315">
        <dgm:presLayoutVars>
          <dgm:bulletEnabled val="1"/>
        </dgm:presLayoutVars>
      </dgm:prSet>
      <dgm:spPr>
        <a:xfrm>
          <a:off x="0" y="1011592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2" presStyleCnt="4" custScaleY="214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2" presStyleCnt="4">
        <dgm:presLayoutVars>
          <dgm:bulletEnabled val="1"/>
        </dgm:presLayoutVars>
      </dgm:prSet>
      <dgm:spPr>
        <a:xfrm>
          <a:off x="0" y="157155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3" presStyleCnt="4" custScaleY="2706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3" presStyleCnt="4">
        <dgm:presLayoutVars>
          <dgm:bulletEnabled val="1"/>
        </dgm:presLayoutVars>
      </dgm:prSet>
      <dgm:spPr>
        <a:xfrm>
          <a:off x="0" y="220659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5539678E-37FF-4DD4-8715-0FF229593927}" srcId="{BAFF58D8-77AE-4E1A-A885-4548D5C505D1}" destId="{F4BBF675-06D5-4A59-886A-32CF04EC2400}" srcOrd="0" destOrd="0" parTransId="{8BAF360C-F21D-4971-8D06-AA7947A75507}" sibTransId="{2CB26992-87CF-44D4-95FC-ABAAF97F39B5}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2" destOrd="0" parTransId="{636739D5-B6CF-4F13-AFD4-E82628290066}" sibTransId="{5FC5BFAA-FAB5-4196-96AD-EA89DB93439E}"/>
    <dgm:cxn modelId="{2C89D39A-8FD9-46FE-A79F-5FB0C938E9B0}" type="presOf" srcId="{F4BBF675-06D5-4A59-886A-32CF04EC2400}" destId="{593B8F93-08EA-41CC-9AF2-4C53FB4685CF}" srcOrd="1" destOrd="0" presId="urn:microsoft.com/office/officeart/2005/8/layout/list1"/>
    <dgm:cxn modelId="{8813249C-70D3-4ADF-A66F-8AF4C3CAA8CC}" type="presOf" srcId="{F4BBF675-06D5-4A59-886A-32CF04EC2400}" destId="{BAEDB964-D572-492F-84C1-4C2EA445A0D7}" srcOrd="0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51513440-D9B3-4B24-BBD2-8C4931BF76FE}" srcId="{BAFF58D8-77AE-4E1A-A885-4548D5C505D1}" destId="{EB70F664-9362-4832-8FDC-924F387C688C}" srcOrd="3" destOrd="0" parTransId="{FF28B170-D72F-4950-AE29-9BA248F8DDCC}" sibTransId="{341457C5-EA60-4D13-9C10-EFA644710A9C}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98E3EDE-4A0F-40A3-9D28-C6D07F828AF2}" srcId="{BAFF58D8-77AE-4E1A-A885-4548D5C505D1}" destId="{AE0CD8F8-8DA2-4B38-B94C-523AD7C31EC7}" srcOrd="1" destOrd="0" parTransId="{597F05A9-7272-4AE0-AE12-E0AD9FD34033}" sibTransId="{B38E9B3D-A17C-4F49-8541-B01CA333B841}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F30413E5-0213-4836-A126-A14EF1E502F9}" type="presParOf" srcId="{9F2087A6-68E2-49F8-A041-FB15887BD884}" destId="{5158EEBE-2AC6-4D65-A59C-36A07F0C9898}" srcOrd="0" destOrd="0" presId="urn:microsoft.com/office/officeart/2005/8/layout/list1"/>
    <dgm:cxn modelId="{4EDF33F9-616A-4319-AB2A-3F4DD168796E}" type="presParOf" srcId="{5158EEBE-2AC6-4D65-A59C-36A07F0C9898}" destId="{BAEDB964-D572-492F-84C1-4C2EA445A0D7}" srcOrd="0" destOrd="0" presId="urn:microsoft.com/office/officeart/2005/8/layout/list1"/>
    <dgm:cxn modelId="{6B0653C7-8AD8-4987-9418-78629D584065}" type="presParOf" srcId="{5158EEBE-2AC6-4D65-A59C-36A07F0C9898}" destId="{593B8F93-08EA-41CC-9AF2-4C53FB4685CF}" srcOrd="1" destOrd="0" presId="urn:microsoft.com/office/officeart/2005/8/layout/list1"/>
    <dgm:cxn modelId="{BAEAF0E4-EA0A-4E99-949F-BECEFB1D143E}" type="presParOf" srcId="{9F2087A6-68E2-49F8-A041-FB15887BD884}" destId="{4164843C-0ECC-402E-BC73-42C353F5EFA6}" srcOrd="1" destOrd="0" presId="urn:microsoft.com/office/officeart/2005/8/layout/list1"/>
    <dgm:cxn modelId="{927C6AB1-EA47-4453-A6B4-ED9C7B252570}" type="presParOf" srcId="{9F2087A6-68E2-49F8-A041-FB15887BD884}" destId="{10B444E7-4458-4196-8EF9-F92711C6FAE3}" srcOrd="2" destOrd="0" presId="urn:microsoft.com/office/officeart/2005/8/layout/list1"/>
    <dgm:cxn modelId="{E34B1B56-3428-423F-BEFF-65B1B3EC984D}" type="presParOf" srcId="{9F2087A6-68E2-49F8-A041-FB15887BD884}" destId="{78179D22-07FF-4345-82A3-D8359CC4DD23}" srcOrd="3" destOrd="0" presId="urn:microsoft.com/office/officeart/2005/8/layout/list1"/>
    <dgm:cxn modelId="{E50EF7E5-9A69-4292-BB3F-48F9264ACCD2}" type="presParOf" srcId="{9F2087A6-68E2-49F8-A041-FB15887BD884}" destId="{37AEC708-1283-4EA6-95DA-50C8636D49C3}" srcOrd="4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5" destOrd="0" presId="urn:microsoft.com/office/officeart/2005/8/layout/list1"/>
    <dgm:cxn modelId="{9A4C0D14-2465-4166-8F46-CFDE0840130D}" type="presParOf" srcId="{9F2087A6-68E2-49F8-A041-FB15887BD884}" destId="{A7F9D901-5805-42C3-80FB-539C96DE8FC8}" srcOrd="6" destOrd="0" presId="urn:microsoft.com/office/officeart/2005/8/layout/list1"/>
    <dgm:cxn modelId="{9C00D9F4-A173-4411-ADC1-A6D32EDE0F75}" type="presParOf" srcId="{9F2087A6-68E2-49F8-A041-FB15887BD884}" destId="{9852D9C5-E20C-44D0-82BE-3AA16EBFA5DB}" srcOrd="7" destOrd="0" presId="urn:microsoft.com/office/officeart/2005/8/layout/list1"/>
    <dgm:cxn modelId="{6327D415-2D9A-4E68-BD96-E997EA8FF70D}" type="presParOf" srcId="{9F2087A6-68E2-49F8-A041-FB15887BD884}" destId="{29A67354-9B52-4674-9DCE-832B41F01832}" srcOrd="8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9" destOrd="0" presId="urn:microsoft.com/office/officeart/2005/8/layout/list1"/>
    <dgm:cxn modelId="{5734E100-E09C-4414-98E8-867C57EF0A9F}" type="presParOf" srcId="{9F2087A6-68E2-49F8-A041-FB15887BD884}" destId="{747CACC5-2242-4202-A341-560DAD4B6948}" srcOrd="10" destOrd="0" presId="urn:microsoft.com/office/officeart/2005/8/layout/list1"/>
    <dgm:cxn modelId="{4D3D3772-2F54-4AAF-86E9-28333A0F2E3A}" type="presParOf" srcId="{9F2087A6-68E2-49F8-A041-FB15887BD884}" destId="{8642B7CC-E691-4F9B-B3D6-6425C5747EE5}" srcOrd="11" destOrd="0" presId="urn:microsoft.com/office/officeart/2005/8/layout/list1"/>
    <dgm:cxn modelId="{0852ABB6-332F-43E1-83C8-373FD0A2B932}" type="presParOf" srcId="{9F2087A6-68E2-49F8-A041-FB15887BD884}" destId="{5AFBF53F-32A0-496A-B2CD-08D5000FBA3E}" srcOrd="12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13" destOrd="0" presId="urn:microsoft.com/office/officeart/2005/8/layout/list1"/>
    <dgm:cxn modelId="{1B8B04AC-479A-4218-9A35-35EC92848DA1}" type="presParOf" srcId="{9F2087A6-68E2-49F8-A041-FB15887BD884}" destId="{C768FA16-04A6-43B0-BE16-A21650B8A9D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0324" y="1091472"/>
          <a:ext cx="3504547" cy="531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Prepares managers to lead the agency into the future through continuous learning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0324" y="2724432"/>
          <a:ext cx="3504547" cy="531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Addresses critical need to develop an engaged and energized workforce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BBF675-06D5-4A59-886A-32CF04EC24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0324" y="274992"/>
          <a:ext cx="3504547" cy="531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Serves as the agency’s leadership development center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BAF360C-F21D-4971-8D06-AA7947A75507}" type="par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26992-87CF-44D4-95FC-ABAAF97F39B5}" type="sib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8EEBE-2AC6-4D65-A59C-36A07F0C9898}" type="pres">
      <dgm:prSet presAssocID="{F4BBF675-06D5-4A59-886A-32CF04EC2400}" presName="parentLin" presStyleCnt="0"/>
      <dgm:spPr/>
    </dgm:pt>
    <dgm:pt modelId="{BAEDB964-D572-492F-84C1-4C2EA445A0D7}" type="pres">
      <dgm:prSet presAssocID="{F4BBF675-06D5-4A59-886A-32CF04EC240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3B8F93-08EA-41CC-9AF2-4C53FB4685CF}" type="pres">
      <dgm:prSet presAssocID="{F4BBF675-06D5-4A59-886A-32CF04EC2400}" presName="parentText" presStyleLbl="node1" presStyleIdx="0" presStyleCnt="3" custScaleY="747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843C-0ECC-402E-BC73-42C353F5EFA6}" type="pres">
      <dgm:prSet presAssocID="{F4BBF675-06D5-4A59-886A-32CF04EC2400}" presName="negativeSpace" presStyleCnt="0"/>
      <dgm:spPr/>
    </dgm:pt>
    <dgm:pt modelId="{10B444E7-4458-4196-8EF9-F92711C6FAE3}" type="pres">
      <dgm:prSet presAssocID="{F4BBF675-06D5-4A59-886A-32CF04EC2400}" presName="childText" presStyleLbl="conFgAcc1" presStyleIdx="0" presStyleCnt="3" custLinFactNeighborY="-35675">
        <dgm:presLayoutVars>
          <dgm:bulletEnabled val="1"/>
        </dgm:presLayoutVars>
      </dgm:prSet>
      <dgm:spPr>
        <a:xfrm>
          <a:off x="0" y="505996"/>
          <a:ext cx="5006496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8179D22-07FF-4345-82A3-D8359CC4DD23}" type="pres">
      <dgm:prSet presAssocID="{2CB26992-87CF-44D4-95FC-ABAAF97F39B5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1" presStyleCnt="3" custLinFactNeighborX="21818" custLinFactNeighborY="99315">
        <dgm:presLayoutVars>
          <dgm:bulletEnabled val="1"/>
        </dgm:presLayoutVars>
      </dgm:prSet>
      <dgm:spPr>
        <a:xfrm>
          <a:off x="0" y="1453686"/>
          <a:ext cx="5006496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3" custScaleY="699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3">
        <dgm:presLayoutVars>
          <dgm:bulletEnabled val="1"/>
        </dgm:presLayoutVars>
      </dgm:prSet>
      <dgm:spPr>
        <a:xfrm>
          <a:off x="0" y="2990112"/>
          <a:ext cx="5006496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5539678E-37FF-4DD4-8715-0FF229593927}" srcId="{BAFF58D8-77AE-4E1A-A885-4548D5C505D1}" destId="{F4BBF675-06D5-4A59-886A-32CF04EC2400}" srcOrd="0" destOrd="0" parTransId="{8BAF360C-F21D-4971-8D06-AA7947A75507}" sibTransId="{2CB26992-87CF-44D4-95FC-ABAAF97F39B5}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2C89D39A-8FD9-46FE-A79F-5FB0C938E9B0}" type="presOf" srcId="{F4BBF675-06D5-4A59-886A-32CF04EC2400}" destId="{593B8F93-08EA-41CC-9AF2-4C53FB4685CF}" srcOrd="1" destOrd="0" presId="urn:microsoft.com/office/officeart/2005/8/layout/list1"/>
    <dgm:cxn modelId="{8813249C-70D3-4ADF-A66F-8AF4C3CAA8CC}" type="presOf" srcId="{F4BBF675-06D5-4A59-886A-32CF04EC2400}" destId="{BAEDB964-D572-492F-84C1-4C2EA445A0D7}" srcOrd="0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98E3EDE-4A0F-40A3-9D28-C6D07F828AF2}" srcId="{BAFF58D8-77AE-4E1A-A885-4548D5C505D1}" destId="{AE0CD8F8-8DA2-4B38-B94C-523AD7C31EC7}" srcOrd="1" destOrd="0" parTransId="{597F05A9-7272-4AE0-AE12-E0AD9FD34033}" sibTransId="{B38E9B3D-A17C-4F49-8541-B01CA333B841}"/>
    <dgm:cxn modelId="{F30413E5-0213-4836-A126-A14EF1E502F9}" type="presParOf" srcId="{9F2087A6-68E2-49F8-A041-FB15887BD884}" destId="{5158EEBE-2AC6-4D65-A59C-36A07F0C9898}" srcOrd="0" destOrd="0" presId="urn:microsoft.com/office/officeart/2005/8/layout/list1"/>
    <dgm:cxn modelId="{4EDF33F9-616A-4319-AB2A-3F4DD168796E}" type="presParOf" srcId="{5158EEBE-2AC6-4D65-A59C-36A07F0C9898}" destId="{BAEDB964-D572-492F-84C1-4C2EA445A0D7}" srcOrd="0" destOrd="0" presId="urn:microsoft.com/office/officeart/2005/8/layout/list1"/>
    <dgm:cxn modelId="{6B0653C7-8AD8-4987-9418-78629D584065}" type="presParOf" srcId="{5158EEBE-2AC6-4D65-A59C-36A07F0C9898}" destId="{593B8F93-08EA-41CC-9AF2-4C53FB4685CF}" srcOrd="1" destOrd="0" presId="urn:microsoft.com/office/officeart/2005/8/layout/list1"/>
    <dgm:cxn modelId="{BAEAF0E4-EA0A-4E99-949F-BECEFB1D143E}" type="presParOf" srcId="{9F2087A6-68E2-49F8-A041-FB15887BD884}" destId="{4164843C-0ECC-402E-BC73-42C353F5EFA6}" srcOrd="1" destOrd="0" presId="urn:microsoft.com/office/officeart/2005/8/layout/list1"/>
    <dgm:cxn modelId="{927C6AB1-EA47-4453-A6B4-ED9C7B252570}" type="presParOf" srcId="{9F2087A6-68E2-49F8-A041-FB15887BD884}" destId="{10B444E7-4458-4196-8EF9-F92711C6FAE3}" srcOrd="2" destOrd="0" presId="urn:microsoft.com/office/officeart/2005/8/layout/list1"/>
    <dgm:cxn modelId="{E34B1B56-3428-423F-BEFF-65B1B3EC984D}" type="presParOf" srcId="{9F2087A6-68E2-49F8-A041-FB15887BD884}" destId="{78179D22-07FF-4345-82A3-D8359CC4DD23}" srcOrd="3" destOrd="0" presId="urn:microsoft.com/office/officeart/2005/8/layout/list1"/>
    <dgm:cxn modelId="{E50EF7E5-9A69-4292-BB3F-48F9264ACCD2}" type="presParOf" srcId="{9F2087A6-68E2-49F8-A041-FB15887BD884}" destId="{37AEC708-1283-4EA6-95DA-50C8636D49C3}" srcOrd="4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5" destOrd="0" presId="urn:microsoft.com/office/officeart/2005/8/layout/list1"/>
    <dgm:cxn modelId="{9A4C0D14-2465-4166-8F46-CFDE0840130D}" type="presParOf" srcId="{9F2087A6-68E2-49F8-A041-FB15887BD884}" destId="{A7F9D901-5805-42C3-80FB-539C96DE8FC8}" srcOrd="6" destOrd="0" presId="urn:microsoft.com/office/officeart/2005/8/layout/list1"/>
    <dgm:cxn modelId="{9C00D9F4-A173-4411-ADC1-A6D32EDE0F75}" type="presParOf" srcId="{9F2087A6-68E2-49F8-A041-FB15887BD884}" destId="{9852D9C5-E20C-44D0-82BE-3AA16EBFA5DB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36491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 strategic organizational alignment, foster growth in relationships with peers, Air Traffic Managers and subordinates, and convey the criticality of developing self and others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99995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Identify blind spots and provide tools to bring them into focus with the Blind Spot Action Plan (BSAP)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BBF675-06D5-4A59-886A-32CF04EC24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9483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Designed to clarify the role of Operations Managers including preparatory tasks, a 3 day workshop, and documentation of real world implementation of their transfer of learning upon return to their facility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BAF360C-F21D-4971-8D06-AA7947A75507}" type="par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26992-87CF-44D4-95FC-ABAAF97F39B5}" type="sib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8EEBE-2AC6-4D65-A59C-36A07F0C9898}" type="pres">
      <dgm:prSet presAssocID="{F4BBF675-06D5-4A59-886A-32CF04EC2400}" presName="parentLin" presStyleCnt="0"/>
      <dgm:spPr/>
    </dgm:pt>
    <dgm:pt modelId="{BAEDB964-D572-492F-84C1-4C2EA445A0D7}" type="pres">
      <dgm:prSet presAssocID="{F4BBF675-06D5-4A59-886A-32CF04EC240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3B8F93-08EA-41CC-9AF2-4C53FB4685CF}" type="pres">
      <dgm:prSet presAssocID="{F4BBF675-06D5-4A59-886A-32CF04EC2400}" presName="parentText" presStyleLbl="node1" presStyleIdx="0" presStyleCnt="3" custScaleY="3305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843C-0ECC-402E-BC73-42C353F5EFA6}" type="pres">
      <dgm:prSet presAssocID="{F4BBF675-06D5-4A59-886A-32CF04EC2400}" presName="negativeSpace" presStyleCnt="0"/>
      <dgm:spPr/>
    </dgm:pt>
    <dgm:pt modelId="{10B444E7-4458-4196-8EF9-F92711C6FAE3}" type="pres">
      <dgm:prSet presAssocID="{F4BBF675-06D5-4A59-886A-32CF04EC2400}" presName="childText" presStyleLbl="conFgAcc1" presStyleIdx="0" presStyleCnt="3" custLinFactNeighborY="-35675">
        <dgm:presLayoutVars>
          <dgm:bulletEnabled val="1"/>
        </dgm:presLayoutVars>
      </dgm:prSet>
      <dgm:spPr>
        <a:xfrm>
          <a:off x="0" y="27450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8179D22-07FF-4345-82A3-D8359CC4DD23}" type="pres">
      <dgm:prSet presAssocID="{2CB26992-87CF-44D4-95FC-ABAAF97F39B5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1" presStyleCnt="3" custScaleY="290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1" presStyleCnt="3">
        <dgm:presLayoutVars>
          <dgm:bulletEnabled val="1"/>
        </dgm:presLayoutVars>
      </dgm:prSet>
      <dgm:spPr>
        <a:xfrm>
          <a:off x="0" y="157155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3" custScaleY="2706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3">
        <dgm:presLayoutVars>
          <dgm:bulletEnabled val="1"/>
        </dgm:presLayoutVars>
      </dgm:prSet>
      <dgm:spPr>
        <a:xfrm>
          <a:off x="0" y="220659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5539678E-37FF-4DD4-8715-0FF229593927}" srcId="{BAFF58D8-77AE-4E1A-A885-4548D5C505D1}" destId="{F4BBF675-06D5-4A59-886A-32CF04EC2400}" srcOrd="0" destOrd="0" parTransId="{8BAF360C-F21D-4971-8D06-AA7947A75507}" sibTransId="{2CB26992-87CF-44D4-95FC-ABAAF97F39B5}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1" destOrd="0" parTransId="{636739D5-B6CF-4F13-AFD4-E82628290066}" sibTransId="{5FC5BFAA-FAB5-4196-96AD-EA89DB93439E}"/>
    <dgm:cxn modelId="{2C89D39A-8FD9-46FE-A79F-5FB0C938E9B0}" type="presOf" srcId="{F4BBF675-06D5-4A59-886A-32CF04EC2400}" destId="{593B8F93-08EA-41CC-9AF2-4C53FB4685CF}" srcOrd="1" destOrd="0" presId="urn:microsoft.com/office/officeart/2005/8/layout/list1"/>
    <dgm:cxn modelId="{8813249C-70D3-4ADF-A66F-8AF4C3CAA8CC}" type="presOf" srcId="{F4BBF675-06D5-4A59-886A-32CF04EC2400}" destId="{BAEDB964-D572-492F-84C1-4C2EA445A0D7}" srcOrd="0" destOrd="0" presId="urn:microsoft.com/office/officeart/2005/8/layout/list1"/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F30413E5-0213-4836-A126-A14EF1E502F9}" type="presParOf" srcId="{9F2087A6-68E2-49F8-A041-FB15887BD884}" destId="{5158EEBE-2AC6-4D65-A59C-36A07F0C9898}" srcOrd="0" destOrd="0" presId="urn:microsoft.com/office/officeart/2005/8/layout/list1"/>
    <dgm:cxn modelId="{4EDF33F9-616A-4319-AB2A-3F4DD168796E}" type="presParOf" srcId="{5158EEBE-2AC6-4D65-A59C-36A07F0C9898}" destId="{BAEDB964-D572-492F-84C1-4C2EA445A0D7}" srcOrd="0" destOrd="0" presId="urn:microsoft.com/office/officeart/2005/8/layout/list1"/>
    <dgm:cxn modelId="{6B0653C7-8AD8-4987-9418-78629D584065}" type="presParOf" srcId="{5158EEBE-2AC6-4D65-A59C-36A07F0C9898}" destId="{593B8F93-08EA-41CC-9AF2-4C53FB4685CF}" srcOrd="1" destOrd="0" presId="urn:microsoft.com/office/officeart/2005/8/layout/list1"/>
    <dgm:cxn modelId="{BAEAF0E4-EA0A-4E99-949F-BECEFB1D143E}" type="presParOf" srcId="{9F2087A6-68E2-49F8-A041-FB15887BD884}" destId="{4164843C-0ECC-402E-BC73-42C353F5EFA6}" srcOrd="1" destOrd="0" presId="urn:microsoft.com/office/officeart/2005/8/layout/list1"/>
    <dgm:cxn modelId="{927C6AB1-EA47-4453-A6B4-ED9C7B252570}" type="presParOf" srcId="{9F2087A6-68E2-49F8-A041-FB15887BD884}" destId="{10B444E7-4458-4196-8EF9-F92711C6FAE3}" srcOrd="2" destOrd="0" presId="urn:microsoft.com/office/officeart/2005/8/layout/list1"/>
    <dgm:cxn modelId="{E34B1B56-3428-423F-BEFF-65B1B3EC984D}" type="presParOf" srcId="{9F2087A6-68E2-49F8-A041-FB15887BD884}" destId="{78179D22-07FF-4345-82A3-D8359CC4DD23}" srcOrd="3" destOrd="0" presId="urn:microsoft.com/office/officeart/2005/8/layout/list1"/>
    <dgm:cxn modelId="{6327D415-2D9A-4E68-BD96-E997EA8FF70D}" type="presParOf" srcId="{9F2087A6-68E2-49F8-A041-FB15887BD884}" destId="{29A67354-9B52-4674-9DCE-832B41F01832}" srcOrd="4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5" destOrd="0" presId="urn:microsoft.com/office/officeart/2005/8/layout/list1"/>
    <dgm:cxn modelId="{5734E100-E09C-4414-98E8-867C57EF0A9F}" type="presParOf" srcId="{9F2087A6-68E2-49F8-A041-FB15887BD884}" destId="{747CACC5-2242-4202-A341-560DAD4B6948}" srcOrd="6" destOrd="0" presId="urn:microsoft.com/office/officeart/2005/8/layout/list1"/>
    <dgm:cxn modelId="{4D3D3772-2F54-4AAF-86E9-28333A0F2E3A}" type="presParOf" srcId="{9F2087A6-68E2-49F8-A041-FB15887BD884}" destId="{8642B7CC-E691-4F9B-B3D6-6425C5747EE5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0324" y="1091472"/>
          <a:ext cx="3504547" cy="531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Foster exchange of ideas and resources government-wide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0324" y="1907952"/>
          <a:ext cx="3504547" cy="531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Multilevel leadership development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0324" y="2724432"/>
          <a:ext cx="3504547" cy="531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Leadership Education and Development </a:t>
          </a:r>
          <a:r>
            <a: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(LEAD)</a:t>
          </a:r>
          <a:r>
            <a: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Certificate Program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BBF675-06D5-4A59-886A-32CF04EC24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50324" y="274992"/>
          <a:ext cx="3504547" cy="531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 visionary leaders to transform government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BAF360C-F21D-4971-8D06-AA7947A75507}" type="par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26992-87CF-44D4-95FC-ABAAF97F39B5}" type="sib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8EEBE-2AC6-4D65-A59C-36A07F0C9898}" type="pres">
      <dgm:prSet presAssocID="{F4BBF675-06D5-4A59-886A-32CF04EC2400}" presName="parentLin" presStyleCnt="0"/>
      <dgm:spPr/>
    </dgm:pt>
    <dgm:pt modelId="{BAEDB964-D572-492F-84C1-4C2EA445A0D7}" type="pres">
      <dgm:prSet presAssocID="{F4BBF675-06D5-4A59-886A-32CF04EC24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93B8F93-08EA-41CC-9AF2-4C53FB4685CF}" type="pres">
      <dgm:prSet presAssocID="{F4BBF675-06D5-4A59-886A-32CF04EC24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843C-0ECC-402E-BC73-42C353F5EFA6}" type="pres">
      <dgm:prSet presAssocID="{F4BBF675-06D5-4A59-886A-32CF04EC2400}" presName="negativeSpace" presStyleCnt="0"/>
      <dgm:spPr/>
    </dgm:pt>
    <dgm:pt modelId="{10B444E7-4458-4196-8EF9-F92711C6FAE3}" type="pres">
      <dgm:prSet presAssocID="{F4BBF675-06D5-4A59-886A-32CF04EC2400}" presName="childText" presStyleLbl="conFgAcc1" presStyleIdx="0" presStyleCnt="4" custLinFactNeighborY="-35675">
        <dgm:presLayoutVars>
          <dgm:bulletEnabled val="1"/>
        </dgm:presLayoutVars>
      </dgm:prSet>
      <dgm:spPr>
        <a:xfrm>
          <a:off x="0" y="505996"/>
          <a:ext cx="5006496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8179D22-07FF-4345-82A3-D8359CC4DD23}" type="pres">
      <dgm:prSet presAssocID="{2CB26992-87CF-44D4-95FC-ABAAF97F39B5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1" presStyleCnt="4" custLinFactNeighborX="21818" custLinFactNeighborY="99315">
        <dgm:presLayoutVars>
          <dgm:bulletEnabled val="1"/>
        </dgm:presLayoutVars>
      </dgm:prSet>
      <dgm:spPr>
        <a:xfrm>
          <a:off x="0" y="1453686"/>
          <a:ext cx="5006496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2" presStyleCnt="4">
        <dgm:presLayoutVars>
          <dgm:bulletEnabled val="1"/>
        </dgm:presLayoutVars>
      </dgm:prSet>
      <dgm:spPr>
        <a:xfrm>
          <a:off x="0" y="2173632"/>
          <a:ext cx="5006496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3" presStyleCnt="4" custScaleY="1583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3" presStyleCnt="4">
        <dgm:presLayoutVars>
          <dgm:bulletEnabled val="1"/>
        </dgm:presLayoutVars>
      </dgm:prSet>
      <dgm:spPr>
        <a:xfrm>
          <a:off x="0" y="2990112"/>
          <a:ext cx="5006496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5539678E-37FF-4DD4-8715-0FF229593927}" srcId="{BAFF58D8-77AE-4E1A-A885-4548D5C505D1}" destId="{F4BBF675-06D5-4A59-886A-32CF04EC2400}" srcOrd="0" destOrd="0" parTransId="{8BAF360C-F21D-4971-8D06-AA7947A75507}" sibTransId="{2CB26992-87CF-44D4-95FC-ABAAF97F39B5}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2" destOrd="0" parTransId="{636739D5-B6CF-4F13-AFD4-E82628290066}" sibTransId="{5FC5BFAA-FAB5-4196-96AD-EA89DB93439E}"/>
    <dgm:cxn modelId="{2C89D39A-8FD9-46FE-A79F-5FB0C938E9B0}" type="presOf" srcId="{F4BBF675-06D5-4A59-886A-32CF04EC2400}" destId="{593B8F93-08EA-41CC-9AF2-4C53FB4685CF}" srcOrd="1" destOrd="0" presId="urn:microsoft.com/office/officeart/2005/8/layout/list1"/>
    <dgm:cxn modelId="{8813249C-70D3-4ADF-A66F-8AF4C3CAA8CC}" type="presOf" srcId="{F4BBF675-06D5-4A59-886A-32CF04EC2400}" destId="{BAEDB964-D572-492F-84C1-4C2EA445A0D7}" srcOrd="0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51513440-D9B3-4B24-BBD2-8C4931BF76FE}" srcId="{BAFF58D8-77AE-4E1A-A885-4548D5C505D1}" destId="{EB70F664-9362-4832-8FDC-924F387C688C}" srcOrd="3" destOrd="0" parTransId="{FF28B170-D72F-4950-AE29-9BA248F8DDCC}" sibTransId="{341457C5-EA60-4D13-9C10-EFA644710A9C}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98E3EDE-4A0F-40A3-9D28-C6D07F828AF2}" srcId="{BAFF58D8-77AE-4E1A-A885-4548D5C505D1}" destId="{AE0CD8F8-8DA2-4B38-B94C-523AD7C31EC7}" srcOrd="1" destOrd="0" parTransId="{597F05A9-7272-4AE0-AE12-E0AD9FD34033}" sibTransId="{B38E9B3D-A17C-4F49-8541-B01CA333B841}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F30413E5-0213-4836-A126-A14EF1E502F9}" type="presParOf" srcId="{9F2087A6-68E2-49F8-A041-FB15887BD884}" destId="{5158EEBE-2AC6-4D65-A59C-36A07F0C9898}" srcOrd="0" destOrd="0" presId="urn:microsoft.com/office/officeart/2005/8/layout/list1"/>
    <dgm:cxn modelId="{4EDF33F9-616A-4319-AB2A-3F4DD168796E}" type="presParOf" srcId="{5158EEBE-2AC6-4D65-A59C-36A07F0C9898}" destId="{BAEDB964-D572-492F-84C1-4C2EA445A0D7}" srcOrd="0" destOrd="0" presId="urn:microsoft.com/office/officeart/2005/8/layout/list1"/>
    <dgm:cxn modelId="{6B0653C7-8AD8-4987-9418-78629D584065}" type="presParOf" srcId="{5158EEBE-2AC6-4D65-A59C-36A07F0C9898}" destId="{593B8F93-08EA-41CC-9AF2-4C53FB4685CF}" srcOrd="1" destOrd="0" presId="urn:microsoft.com/office/officeart/2005/8/layout/list1"/>
    <dgm:cxn modelId="{BAEAF0E4-EA0A-4E99-949F-BECEFB1D143E}" type="presParOf" srcId="{9F2087A6-68E2-49F8-A041-FB15887BD884}" destId="{4164843C-0ECC-402E-BC73-42C353F5EFA6}" srcOrd="1" destOrd="0" presId="urn:microsoft.com/office/officeart/2005/8/layout/list1"/>
    <dgm:cxn modelId="{927C6AB1-EA47-4453-A6B4-ED9C7B252570}" type="presParOf" srcId="{9F2087A6-68E2-49F8-A041-FB15887BD884}" destId="{10B444E7-4458-4196-8EF9-F92711C6FAE3}" srcOrd="2" destOrd="0" presId="urn:microsoft.com/office/officeart/2005/8/layout/list1"/>
    <dgm:cxn modelId="{E34B1B56-3428-423F-BEFF-65B1B3EC984D}" type="presParOf" srcId="{9F2087A6-68E2-49F8-A041-FB15887BD884}" destId="{78179D22-07FF-4345-82A3-D8359CC4DD23}" srcOrd="3" destOrd="0" presId="urn:microsoft.com/office/officeart/2005/8/layout/list1"/>
    <dgm:cxn modelId="{E50EF7E5-9A69-4292-BB3F-48F9264ACCD2}" type="presParOf" srcId="{9F2087A6-68E2-49F8-A041-FB15887BD884}" destId="{37AEC708-1283-4EA6-95DA-50C8636D49C3}" srcOrd="4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5" destOrd="0" presId="urn:microsoft.com/office/officeart/2005/8/layout/list1"/>
    <dgm:cxn modelId="{9A4C0D14-2465-4166-8F46-CFDE0840130D}" type="presParOf" srcId="{9F2087A6-68E2-49F8-A041-FB15887BD884}" destId="{A7F9D901-5805-42C3-80FB-539C96DE8FC8}" srcOrd="6" destOrd="0" presId="urn:microsoft.com/office/officeart/2005/8/layout/list1"/>
    <dgm:cxn modelId="{9C00D9F4-A173-4411-ADC1-A6D32EDE0F75}" type="presParOf" srcId="{9F2087A6-68E2-49F8-A041-FB15887BD884}" destId="{9852D9C5-E20C-44D0-82BE-3AA16EBFA5DB}" srcOrd="7" destOrd="0" presId="urn:microsoft.com/office/officeart/2005/8/layout/list1"/>
    <dgm:cxn modelId="{6327D415-2D9A-4E68-BD96-E997EA8FF70D}" type="presParOf" srcId="{9F2087A6-68E2-49F8-A041-FB15887BD884}" destId="{29A67354-9B52-4674-9DCE-832B41F01832}" srcOrd="8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9" destOrd="0" presId="urn:microsoft.com/office/officeart/2005/8/layout/list1"/>
    <dgm:cxn modelId="{5734E100-E09C-4414-98E8-867C57EF0A9F}" type="presParOf" srcId="{9F2087A6-68E2-49F8-A041-FB15887BD884}" destId="{747CACC5-2242-4202-A341-560DAD4B6948}" srcOrd="10" destOrd="0" presId="urn:microsoft.com/office/officeart/2005/8/layout/list1"/>
    <dgm:cxn modelId="{4D3D3772-2F54-4AAF-86E9-28333A0F2E3A}" type="presParOf" srcId="{9F2087A6-68E2-49F8-A041-FB15887BD884}" destId="{8642B7CC-E691-4F9B-B3D6-6425C5747EE5}" srcOrd="11" destOrd="0" presId="urn:microsoft.com/office/officeart/2005/8/layout/list1"/>
    <dgm:cxn modelId="{0852ABB6-332F-43E1-83C8-373FD0A2B932}" type="presParOf" srcId="{9F2087A6-68E2-49F8-A041-FB15887BD884}" destId="{5AFBF53F-32A0-496A-B2CD-08D5000FBA3E}" srcOrd="12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13" destOrd="0" presId="urn:microsoft.com/office/officeart/2005/8/layout/list1"/>
    <dgm:cxn modelId="{1B8B04AC-479A-4218-9A35-35EC92848DA1}" type="presParOf" srcId="{9F2087A6-68E2-49F8-A041-FB15887BD884}" destId="{C768FA16-04A6-43B0-BE16-A21650B8A9D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F675-06D5-4A59-886A-32CF04EC24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302150" y="380579"/>
          <a:ext cx="3556351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Targets GS-15 or equivalent, K, L, M Bands 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BAF360C-F21D-4971-8D06-AA7947A75507}" type="par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26992-87CF-44D4-95FC-ABAAF97F39B5}" type="sib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16BAFCF-1ED8-4BC5-9FA1-B0A3AE75F3C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302150" y="2920739"/>
          <a:ext cx="3556351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Expands professional networks, enabling inter-organizational collaboration and problem solving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59A49B4-C99A-4DAE-B36F-89AA1A9C648B}" type="parTrans" cxnId="{16D98495-F20F-4D54-927F-E53FD4BB435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93580F-527B-4052-85C6-DAD79E19C7A2}" type="sibTrans" cxnId="{16D98495-F20F-4D54-927F-E53FD4BB435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302150" y="2285700"/>
          <a:ext cx="3556351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Leadership development in team building, strategic thinking, influencing, political savvy and external awareness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302150" y="1015620"/>
          <a:ext cx="3556351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Increases</a:t>
          </a:r>
          <a:r>
            <a:rPr lang="en-US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self awareness as an individual, team member and leader</a:t>
          </a:r>
          <a:endParaRPr lang="en-US" sz="18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8EEBE-2AC6-4D65-A59C-36A07F0C9898}" type="pres">
      <dgm:prSet presAssocID="{F4BBF675-06D5-4A59-886A-32CF04EC2400}" presName="parentLin" presStyleCnt="0"/>
      <dgm:spPr/>
    </dgm:pt>
    <dgm:pt modelId="{BAEDB964-D572-492F-84C1-4C2EA445A0D7}" type="pres">
      <dgm:prSet presAssocID="{F4BBF675-06D5-4A59-886A-32CF04EC24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93B8F93-08EA-41CC-9AF2-4C53FB4685CF}" type="pres">
      <dgm:prSet presAssocID="{F4BBF675-06D5-4A59-886A-32CF04EC2400}" presName="parentText" presStyleLbl="node1" presStyleIdx="0" presStyleCnt="4" custLinFactNeighborX="189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843C-0ECC-402E-BC73-42C353F5EFA6}" type="pres">
      <dgm:prSet presAssocID="{F4BBF675-06D5-4A59-886A-32CF04EC2400}" presName="negativeSpace" presStyleCnt="0"/>
      <dgm:spPr/>
    </dgm:pt>
    <dgm:pt modelId="{10B444E7-4458-4196-8EF9-F92711C6FAE3}" type="pres">
      <dgm:prSet presAssocID="{F4BBF675-06D5-4A59-886A-32CF04EC2400}" presName="childText" presStyleLbl="conFgAcc1" presStyleIdx="0" presStyleCnt="4" custLinFactNeighborX="947" custLinFactNeighborY="-35675">
        <dgm:presLayoutVars>
          <dgm:bulletEnabled val="1"/>
        </dgm:presLayoutVars>
      </dgm:prSet>
      <dgm:spPr>
        <a:xfrm>
          <a:off x="0" y="560249"/>
          <a:ext cx="5080502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8179D22-07FF-4345-82A3-D8359CC4DD23}" type="pres">
      <dgm:prSet presAssocID="{2CB26992-87CF-44D4-95FC-ABAAF97F39B5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1" presStyleCnt="4" custLinFactNeighborX="18945" custLinFactNeighborY="101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1" presStyleCnt="4" custLinFactNeighborX="947" custLinFactNeighborY="99315">
        <dgm:presLayoutVars>
          <dgm:bulletEnabled val="1"/>
        </dgm:presLayoutVars>
      </dgm:prSet>
      <dgm:spPr>
        <a:xfrm>
          <a:off x="0" y="1297342"/>
          <a:ext cx="5080502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4" custScaleY="147503" custLinFactNeighborX="189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4" custLinFactNeighborX="947">
        <dgm:presLayoutVars>
          <dgm:bulletEnabled val="1"/>
        </dgm:presLayoutVars>
      </dgm:prSet>
      <dgm:spPr>
        <a:xfrm>
          <a:off x="0" y="2492340"/>
          <a:ext cx="5080502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F7D9BDB7-3E7B-424A-970C-D1C3D8156655}" type="pres">
      <dgm:prSet presAssocID="{E16BAFCF-1ED8-4BC5-9FA1-B0A3AE75F3CF}" presName="parentLin" presStyleCnt="0"/>
      <dgm:spPr/>
    </dgm:pt>
    <dgm:pt modelId="{9B8FCF4C-2F93-46DB-8815-B778EF5440D5}" type="pres">
      <dgm:prSet presAssocID="{E16BAFCF-1ED8-4BC5-9FA1-B0A3AE75F3C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754A743-99DD-4C5C-B1A9-B59FE45C9B10}" type="pres">
      <dgm:prSet presAssocID="{E16BAFCF-1ED8-4BC5-9FA1-B0A3AE75F3CF}" presName="parentText" presStyleLbl="node1" presStyleIdx="3" presStyleCnt="4" custScaleY="153601" custLinFactNeighborX="189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383B4-6E99-4F48-AE54-B180ACBB0EE2}" type="pres">
      <dgm:prSet presAssocID="{E16BAFCF-1ED8-4BC5-9FA1-B0A3AE75F3CF}" presName="negativeSpace" presStyleCnt="0"/>
      <dgm:spPr/>
    </dgm:pt>
    <dgm:pt modelId="{F44A4456-A1DF-4489-A45A-14ECF98AAA99}" type="pres">
      <dgm:prSet presAssocID="{E16BAFCF-1ED8-4BC5-9FA1-B0A3AE75F3CF}" presName="childText" presStyleLbl="conFgAcc1" presStyleIdx="3" presStyleCnt="4">
        <dgm:presLayoutVars>
          <dgm:bulletEnabled val="1"/>
        </dgm:presLayoutVars>
      </dgm:prSet>
      <dgm:spPr>
        <a:xfrm>
          <a:off x="0" y="3127380"/>
          <a:ext cx="5080502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5539678E-37FF-4DD4-8715-0FF229593927}" srcId="{BAFF58D8-77AE-4E1A-A885-4548D5C505D1}" destId="{F4BBF675-06D5-4A59-886A-32CF04EC2400}" srcOrd="0" destOrd="0" parTransId="{8BAF360C-F21D-4971-8D06-AA7947A75507}" sibTransId="{2CB26992-87CF-44D4-95FC-ABAAF97F39B5}"/>
    <dgm:cxn modelId="{411D4133-FEBC-402E-BF8D-F88D178E653F}" type="presOf" srcId="{E16BAFCF-1ED8-4BC5-9FA1-B0A3AE75F3CF}" destId="{C754A743-99DD-4C5C-B1A9-B59FE45C9B10}" srcOrd="1" destOrd="0" presId="urn:microsoft.com/office/officeart/2005/8/layout/list1"/>
    <dgm:cxn modelId="{8813249C-70D3-4ADF-A66F-8AF4C3CAA8CC}" type="presOf" srcId="{F4BBF675-06D5-4A59-886A-32CF04EC2400}" destId="{BAEDB964-D572-492F-84C1-4C2EA445A0D7}" srcOrd="0" destOrd="0" presId="urn:microsoft.com/office/officeart/2005/8/layout/list1"/>
    <dgm:cxn modelId="{2C89D39A-8FD9-46FE-A79F-5FB0C938E9B0}" type="presOf" srcId="{F4BBF675-06D5-4A59-886A-32CF04EC2400}" destId="{593B8F93-08EA-41CC-9AF2-4C53FB4685CF}" srcOrd="1" destOrd="0" presId="urn:microsoft.com/office/officeart/2005/8/layout/list1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16D98495-F20F-4D54-927F-E53FD4BB4352}" srcId="{BAFF58D8-77AE-4E1A-A885-4548D5C505D1}" destId="{E16BAFCF-1ED8-4BC5-9FA1-B0A3AE75F3CF}" srcOrd="3" destOrd="0" parTransId="{859A49B4-C99A-4DAE-B36F-89AA1A9C648B}" sibTransId="{D493580F-527B-4052-85C6-DAD79E19C7A2}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198E3EDE-4A0F-40A3-9D28-C6D07F828AF2}" srcId="{BAFF58D8-77AE-4E1A-A885-4548D5C505D1}" destId="{AE0CD8F8-8DA2-4B38-B94C-523AD7C31EC7}" srcOrd="1" destOrd="0" parTransId="{597F05A9-7272-4AE0-AE12-E0AD9FD34033}" sibTransId="{B38E9B3D-A17C-4F49-8541-B01CA333B841}"/>
    <dgm:cxn modelId="{A665199F-AE5D-44F3-9D1B-9760A39BBA42}" type="presOf" srcId="{E16BAFCF-1ED8-4BC5-9FA1-B0A3AE75F3CF}" destId="{9B8FCF4C-2F93-46DB-8815-B778EF5440D5}" srcOrd="0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F30413E5-0213-4836-A126-A14EF1E502F9}" type="presParOf" srcId="{9F2087A6-68E2-49F8-A041-FB15887BD884}" destId="{5158EEBE-2AC6-4D65-A59C-36A07F0C9898}" srcOrd="0" destOrd="0" presId="urn:microsoft.com/office/officeart/2005/8/layout/list1"/>
    <dgm:cxn modelId="{4EDF33F9-616A-4319-AB2A-3F4DD168796E}" type="presParOf" srcId="{5158EEBE-2AC6-4D65-A59C-36A07F0C9898}" destId="{BAEDB964-D572-492F-84C1-4C2EA445A0D7}" srcOrd="0" destOrd="0" presId="urn:microsoft.com/office/officeart/2005/8/layout/list1"/>
    <dgm:cxn modelId="{6B0653C7-8AD8-4987-9418-78629D584065}" type="presParOf" srcId="{5158EEBE-2AC6-4D65-A59C-36A07F0C9898}" destId="{593B8F93-08EA-41CC-9AF2-4C53FB4685CF}" srcOrd="1" destOrd="0" presId="urn:microsoft.com/office/officeart/2005/8/layout/list1"/>
    <dgm:cxn modelId="{BAEAF0E4-EA0A-4E99-949F-BECEFB1D143E}" type="presParOf" srcId="{9F2087A6-68E2-49F8-A041-FB15887BD884}" destId="{4164843C-0ECC-402E-BC73-42C353F5EFA6}" srcOrd="1" destOrd="0" presId="urn:microsoft.com/office/officeart/2005/8/layout/list1"/>
    <dgm:cxn modelId="{927C6AB1-EA47-4453-A6B4-ED9C7B252570}" type="presParOf" srcId="{9F2087A6-68E2-49F8-A041-FB15887BD884}" destId="{10B444E7-4458-4196-8EF9-F92711C6FAE3}" srcOrd="2" destOrd="0" presId="urn:microsoft.com/office/officeart/2005/8/layout/list1"/>
    <dgm:cxn modelId="{E34B1B56-3428-423F-BEFF-65B1B3EC984D}" type="presParOf" srcId="{9F2087A6-68E2-49F8-A041-FB15887BD884}" destId="{78179D22-07FF-4345-82A3-D8359CC4DD23}" srcOrd="3" destOrd="0" presId="urn:microsoft.com/office/officeart/2005/8/layout/list1"/>
    <dgm:cxn modelId="{E50EF7E5-9A69-4292-BB3F-48F9264ACCD2}" type="presParOf" srcId="{9F2087A6-68E2-49F8-A041-FB15887BD884}" destId="{37AEC708-1283-4EA6-95DA-50C8636D49C3}" srcOrd="4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5" destOrd="0" presId="urn:microsoft.com/office/officeart/2005/8/layout/list1"/>
    <dgm:cxn modelId="{9A4C0D14-2465-4166-8F46-CFDE0840130D}" type="presParOf" srcId="{9F2087A6-68E2-49F8-A041-FB15887BD884}" destId="{A7F9D901-5805-42C3-80FB-539C96DE8FC8}" srcOrd="6" destOrd="0" presId="urn:microsoft.com/office/officeart/2005/8/layout/list1"/>
    <dgm:cxn modelId="{9C00D9F4-A173-4411-ADC1-A6D32EDE0F75}" type="presParOf" srcId="{9F2087A6-68E2-49F8-A041-FB15887BD884}" destId="{9852D9C5-E20C-44D0-82BE-3AA16EBFA5DB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  <dgm:cxn modelId="{CAAAF8B8-3F22-490B-8E47-B6B051A7D22C}" type="presParOf" srcId="{9F2087A6-68E2-49F8-A041-FB15887BD884}" destId="{87741159-A85A-435B-A6F2-FC8AF0D7E1BE}" srcOrd="11" destOrd="0" presId="urn:microsoft.com/office/officeart/2005/8/layout/list1"/>
    <dgm:cxn modelId="{8BCBE340-ACD6-416B-9AD1-9C327331FB2A}" type="presParOf" srcId="{9F2087A6-68E2-49F8-A041-FB15887BD884}" destId="{F7D9BDB7-3E7B-424A-970C-D1C3D8156655}" srcOrd="12" destOrd="0" presId="urn:microsoft.com/office/officeart/2005/8/layout/list1"/>
    <dgm:cxn modelId="{DBD636C2-AA74-4F78-8602-C1A95FD1C9D1}" type="presParOf" srcId="{F7D9BDB7-3E7B-424A-970C-D1C3D8156655}" destId="{9B8FCF4C-2F93-46DB-8815-B778EF5440D5}" srcOrd="0" destOrd="0" presId="urn:microsoft.com/office/officeart/2005/8/layout/list1"/>
    <dgm:cxn modelId="{C9F0C400-11EA-403E-81BD-CE2E0752194C}" type="presParOf" srcId="{F7D9BDB7-3E7B-424A-970C-D1C3D8156655}" destId="{C754A743-99DD-4C5C-B1A9-B59FE45C9B10}" srcOrd="1" destOrd="0" presId="urn:microsoft.com/office/officeart/2005/8/layout/list1"/>
    <dgm:cxn modelId="{021747D2-3FAD-440B-AB46-F1151F0C4B59}" type="presParOf" srcId="{9F2087A6-68E2-49F8-A041-FB15887BD884}" destId="{9B3383B4-6E99-4F48-AE54-B180ACBB0EE2}" srcOrd="13" destOrd="0" presId="urn:microsoft.com/office/officeart/2005/8/layout/list1"/>
    <dgm:cxn modelId="{9876C53A-3640-4F61-823C-6616ACF8FBF0}" type="presParOf" srcId="{9F2087A6-68E2-49F8-A041-FB15887BD884}" destId="{F44A4456-A1DF-4489-A45A-14ECF98AAA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F675-06D5-4A59-886A-32CF04EC24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3794" y="628320"/>
          <a:ext cx="3133123" cy="3247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Craft ECQs based on the CCAR model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BAF360C-F21D-4971-8D06-AA7947A75507}" type="par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26992-87CF-44D4-95FC-ABAAF97F39B5}" type="sib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3794" y="1626240"/>
          <a:ext cx="3133123" cy="3247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Review and download at anytime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3794" y="1127280"/>
          <a:ext cx="3133123" cy="3247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smtClean="0">
              <a:solidFill>
                <a:schemeClr val="tx1"/>
              </a:solidFill>
              <a:latin typeface="+mn-lt"/>
              <a:ea typeface="+mn-ea"/>
              <a:cs typeface="+mn-cs"/>
            </a:rPr>
            <a:t>Understand </a:t>
          </a:r>
          <a:r>
            <a: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alignment and differences between the ECQs and the Managerial Success Profile</a:t>
          </a:r>
          <a:endParaRPr lang="en-US" sz="18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8EEBE-2AC6-4D65-A59C-36A07F0C9898}" type="pres">
      <dgm:prSet presAssocID="{F4BBF675-06D5-4A59-886A-32CF04EC2400}" presName="parentLin" presStyleCnt="0"/>
      <dgm:spPr/>
    </dgm:pt>
    <dgm:pt modelId="{BAEDB964-D572-492F-84C1-4C2EA445A0D7}" type="pres">
      <dgm:prSet presAssocID="{F4BBF675-06D5-4A59-886A-32CF04EC240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3B8F93-08EA-41CC-9AF2-4C53FB4685CF}" type="pres">
      <dgm:prSet presAssocID="{F4BBF675-06D5-4A59-886A-32CF04EC24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843C-0ECC-402E-BC73-42C353F5EFA6}" type="pres">
      <dgm:prSet presAssocID="{F4BBF675-06D5-4A59-886A-32CF04EC2400}" presName="negativeSpace" presStyleCnt="0"/>
      <dgm:spPr/>
    </dgm:pt>
    <dgm:pt modelId="{10B444E7-4458-4196-8EF9-F92711C6FAE3}" type="pres">
      <dgm:prSet presAssocID="{F4BBF675-06D5-4A59-886A-32CF04EC2400}" presName="childText" presStyleLbl="conFgAcc1" presStyleIdx="0" presStyleCnt="3" custLinFactNeighborY="-35675">
        <dgm:presLayoutVars>
          <dgm:bulletEnabled val="1"/>
        </dgm:presLayoutVars>
      </dgm:prSet>
      <dgm:spPr>
        <a:xfrm>
          <a:off x="0" y="769489"/>
          <a:ext cx="4475891" cy="27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8179D22-07FF-4345-82A3-D8359CC4DD23}" type="pres">
      <dgm:prSet presAssocID="{2CB26992-87CF-44D4-95FC-ABAAF97F39B5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1" presStyleCnt="3" custScaleY="119611" custLinFactNeighborX="6015" custLinFactNeighborY="2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1" presStyleCnt="3" custLinFactNeighborX="21818" custLinFactNeighborY="99315">
        <dgm:presLayoutVars>
          <dgm:bulletEnabled val="1"/>
        </dgm:presLayoutVars>
      </dgm:prSet>
      <dgm:spPr>
        <a:xfrm>
          <a:off x="0" y="1348633"/>
          <a:ext cx="4475891" cy="27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2" presStyleCnt="3" custLinFactNeighborX="25085" custLinFactNeighborY="-5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2" presStyleCnt="3" custLinFactNeighborY="2030">
        <dgm:presLayoutVars>
          <dgm:bulletEnabled val="1"/>
        </dgm:presLayoutVars>
      </dgm:prSet>
      <dgm:spPr>
        <a:xfrm>
          <a:off x="0" y="1788600"/>
          <a:ext cx="4475891" cy="277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5539678E-37FF-4DD4-8715-0FF229593927}" srcId="{BAFF58D8-77AE-4E1A-A885-4548D5C505D1}" destId="{F4BBF675-06D5-4A59-886A-32CF04EC2400}" srcOrd="0" destOrd="0" parTransId="{8BAF360C-F21D-4971-8D06-AA7947A75507}" sibTransId="{2CB26992-87CF-44D4-95FC-ABAAF97F39B5}"/>
    <dgm:cxn modelId="{8813249C-70D3-4ADF-A66F-8AF4C3CAA8CC}" type="presOf" srcId="{F4BBF675-06D5-4A59-886A-32CF04EC2400}" destId="{BAEDB964-D572-492F-84C1-4C2EA445A0D7}" srcOrd="0" destOrd="0" presId="urn:microsoft.com/office/officeart/2005/8/layout/list1"/>
    <dgm:cxn modelId="{2C89D39A-8FD9-46FE-A79F-5FB0C938E9B0}" type="presOf" srcId="{F4BBF675-06D5-4A59-886A-32CF04EC2400}" destId="{593B8F93-08EA-41CC-9AF2-4C53FB4685CF}" srcOrd="1" destOrd="0" presId="urn:microsoft.com/office/officeart/2005/8/layout/list1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EEFFC073-EE8B-4882-B27F-46FE8061B250}" srcId="{BAFF58D8-77AE-4E1A-A885-4548D5C505D1}" destId="{6520A7E4-0E92-4869-ABB9-9E750235369A}" srcOrd="2" destOrd="0" parTransId="{636739D5-B6CF-4F13-AFD4-E82628290066}" sibTransId="{5FC5BFAA-FAB5-4196-96AD-EA89DB93439E}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198E3EDE-4A0F-40A3-9D28-C6D07F828AF2}" srcId="{BAFF58D8-77AE-4E1A-A885-4548D5C505D1}" destId="{AE0CD8F8-8DA2-4B38-B94C-523AD7C31EC7}" srcOrd="1" destOrd="0" parTransId="{597F05A9-7272-4AE0-AE12-E0AD9FD34033}" sibTransId="{B38E9B3D-A17C-4F49-8541-B01CA333B841}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F30413E5-0213-4836-A126-A14EF1E502F9}" type="presParOf" srcId="{9F2087A6-68E2-49F8-A041-FB15887BD884}" destId="{5158EEBE-2AC6-4D65-A59C-36A07F0C9898}" srcOrd="0" destOrd="0" presId="urn:microsoft.com/office/officeart/2005/8/layout/list1"/>
    <dgm:cxn modelId="{4EDF33F9-616A-4319-AB2A-3F4DD168796E}" type="presParOf" srcId="{5158EEBE-2AC6-4D65-A59C-36A07F0C9898}" destId="{BAEDB964-D572-492F-84C1-4C2EA445A0D7}" srcOrd="0" destOrd="0" presId="urn:microsoft.com/office/officeart/2005/8/layout/list1"/>
    <dgm:cxn modelId="{6B0653C7-8AD8-4987-9418-78629D584065}" type="presParOf" srcId="{5158EEBE-2AC6-4D65-A59C-36A07F0C9898}" destId="{593B8F93-08EA-41CC-9AF2-4C53FB4685CF}" srcOrd="1" destOrd="0" presId="urn:microsoft.com/office/officeart/2005/8/layout/list1"/>
    <dgm:cxn modelId="{BAEAF0E4-EA0A-4E99-949F-BECEFB1D143E}" type="presParOf" srcId="{9F2087A6-68E2-49F8-A041-FB15887BD884}" destId="{4164843C-0ECC-402E-BC73-42C353F5EFA6}" srcOrd="1" destOrd="0" presId="urn:microsoft.com/office/officeart/2005/8/layout/list1"/>
    <dgm:cxn modelId="{927C6AB1-EA47-4453-A6B4-ED9C7B252570}" type="presParOf" srcId="{9F2087A6-68E2-49F8-A041-FB15887BD884}" destId="{10B444E7-4458-4196-8EF9-F92711C6FAE3}" srcOrd="2" destOrd="0" presId="urn:microsoft.com/office/officeart/2005/8/layout/list1"/>
    <dgm:cxn modelId="{E34B1B56-3428-423F-BEFF-65B1B3EC984D}" type="presParOf" srcId="{9F2087A6-68E2-49F8-A041-FB15887BD884}" destId="{78179D22-07FF-4345-82A3-D8359CC4DD23}" srcOrd="3" destOrd="0" presId="urn:microsoft.com/office/officeart/2005/8/layout/list1"/>
    <dgm:cxn modelId="{E50EF7E5-9A69-4292-BB3F-48F9264ACCD2}" type="presParOf" srcId="{9F2087A6-68E2-49F8-A041-FB15887BD884}" destId="{37AEC708-1283-4EA6-95DA-50C8636D49C3}" srcOrd="4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5" destOrd="0" presId="urn:microsoft.com/office/officeart/2005/8/layout/list1"/>
    <dgm:cxn modelId="{9A4C0D14-2465-4166-8F46-CFDE0840130D}" type="presParOf" srcId="{9F2087A6-68E2-49F8-A041-FB15887BD884}" destId="{A7F9D901-5805-42C3-80FB-539C96DE8FC8}" srcOrd="6" destOrd="0" presId="urn:microsoft.com/office/officeart/2005/8/layout/list1"/>
    <dgm:cxn modelId="{9C00D9F4-A173-4411-ADC1-A6D32EDE0F75}" type="presParOf" srcId="{9F2087A6-68E2-49F8-A041-FB15887BD884}" destId="{9852D9C5-E20C-44D0-82BE-3AA16EBFA5DB}" srcOrd="7" destOrd="0" presId="urn:microsoft.com/office/officeart/2005/8/layout/list1"/>
    <dgm:cxn modelId="{6327D415-2D9A-4E68-BD96-E997EA8FF70D}" type="presParOf" srcId="{9F2087A6-68E2-49F8-A041-FB15887BD884}" destId="{29A67354-9B52-4674-9DCE-832B41F01832}" srcOrd="8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9" destOrd="0" presId="urn:microsoft.com/office/officeart/2005/8/layout/list1"/>
    <dgm:cxn modelId="{5734E100-E09C-4414-98E8-867C57EF0A9F}" type="presParOf" srcId="{9F2087A6-68E2-49F8-A041-FB15887BD884}" destId="{747CACC5-2242-4202-A341-560DAD4B69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F675-06D5-4A59-886A-32CF04EC24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3794" y="1115399"/>
          <a:ext cx="3133123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Network, discuss current and future FAA challenges and learn skills essential for success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8BAF360C-F21D-4971-8D06-AA7947A75507}" type="par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B26992-87CF-44D4-95FC-ABAAF97F39B5}" type="sibTrans" cxnId="{5539678E-37FF-4DD4-8715-0FF229593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3794" y="1795800"/>
          <a:ext cx="3133123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 communicating effectively and executive related skills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3794" y="434999"/>
          <a:ext cx="3133123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Three-day interactive workshops required for new executives and encouraged for experienced executives </a:t>
          </a:r>
          <a:endParaRPr lang="en-US" sz="18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0" presStyleCnt="3" custScaleY="999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0" presStyleCnt="3" custLinFactNeighborX="21818" custLinFactNeighborY="99315">
        <dgm:presLayoutVars>
          <dgm:bulletEnabled val="1"/>
        </dgm:presLayoutVars>
      </dgm:prSet>
      <dgm:spPr>
        <a:xfrm>
          <a:off x="0" y="736845"/>
          <a:ext cx="4475891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5158EEBE-2AC6-4D65-A59C-36A07F0C9898}" type="pres">
      <dgm:prSet presAssocID="{F4BBF675-06D5-4A59-886A-32CF04EC2400}" presName="parentLin" presStyleCnt="0"/>
      <dgm:spPr/>
    </dgm:pt>
    <dgm:pt modelId="{BAEDB964-D572-492F-84C1-4C2EA445A0D7}" type="pres">
      <dgm:prSet presAssocID="{F4BBF675-06D5-4A59-886A-32CF04EC240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3B8F93-08EA-41CC-9AF2-4C53FB4685CF}" type="pres">
      <dgm:prSet presAssocID="{F4BBF675-06D5-4A59-886A-32CF04EC2400}" presName="parentText" presStyleLbl="node1" presStyleIdx="1" presStyleCnt="3" custScaleX="100211" custScaleY="999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843C-0ECC-402E-BC73-42C353F5EFA6}" type="pres">
      <dgm:prSet presAssocID="{F4BBF675-06D5-4A59-886A-32CF04EC2400}" presName="negativeSpace" presStyleCnt="0"/>
      <dgm:spPr/>
    </dgm:pt>
    <dgm:pt modelId="{10B444E7-4458-4196-8EF9-F92711C6FAE3}" type="pres">
      <dgm:prSet presAssocID="{F4BBF675-06D5-4A59-886A-32CF04EC2400}" presName="childText" presStyleLbl="conFgAcc1" presStyleIdx="1" presStyleCnt="3" custLinFactNeighborY="-35675">
        <dgm:presLayoutVars>
          <dgm:bulletEnabled val="1"/>
        </dgm:presLayoutVars>
      </dgm:prSet>
      <dgm:spPr>
        <a:xfrm>
          <a:off x="0" y="1307903"/>
          <a:ext cx="4475891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8179D22-07FF-4345-82A3-D8359CC4DD23}" type="pres">
      <dgm:prSet presAssocID="{2CB26992-87CF-44D4-95FC-ABAAF97F39B5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2" presStyleCnt="3" custScaleY="75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2" presStyleCnt="3">
        <dgm:presLayoutVars>
          <dgm:bulletEnabled val="1"/>
        </dgm:presLayoutVars>
      </dgm:prSet>
      <dgm:spPr>
        <a:xfrm>
          <a:off x="0" y="2017200"/>
          <a:ext cx="4475891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5539678E-37FF-4DD4-8715-0FF229593927}" srcId="{BAFF58D8-77AE-4E1A-A885-4548D5C505D1}" destId="{F4BBF675-06D5-4A59-886A-32CF04EC2400}" srcOrd="1" destOrd="0" parTransId="{8BAF360C-F21D-4971-8D06-AA7947A75507}" sibTransId="{2CB26992-87CF-44D4-95FC-ABAAF97F39B5}"/>
    <dgm:cxn modelId="{46DCE764-64F2-4D31-B00D-F1A42AA2F920}" type="presOf" srcId="{AE0CD8F8-8DA2-4B38-B94C-523AD7C31EC7}" destId="{7A028440-3A0D-4A53-8B6E-7886313C3C92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2" destOrd="0" parTransId="{636739D5-B6CF-4F13-AFD4-E82628290066}" sibTransId="{5FC5BFAA-FAB5-4196-96AD-EA89DB93439E}"/>
    <dgm:cxn modelId="{9EBA3856-7663-4BA8-B6A0-455B53B05F1D}" type="presOf" srcId="{AE0CD8F8-8DA2-4B38-B94C-523AD7C31EC7}" destId="{3D2AF5B9-D66D-4E38-840D-8D3ECB57D275}" srcOrd="0" destOrd="0" presId="urn:microsoft.com/office/officeart/2005/8/layout/list1"/>
    <dgm:cxn modelId="{F5C29F0C-0487-449C-8CE0-AB9D777F094D}" type="presOf" srcId="{F4BBF675-06D5-4A59-886A-32CF04EC2400}" destId="{BAEDB964-D572-492F-84C1-4C2EA445A0D7}" srcOrd="0" destOrd="0" presId="urn:microsoft.com/office/officeart/2005/8/layout/list1"/>
    <dgm:cxn modelId="{80D1C074-2868-4F66-BC48-CF058F3C2059}" type="presOf" srcId="{6520A7E4-0E92-4869-ABB9-9E750235369A}" destId="{47F76500-2FD8-4D76-BF27-0C58470F91E4}" srcOrd="0" destOrd="0" presId="urn:microsoft.com/office/officeart/2005/8/layout/list1"/>
    <dgm:cxn modelId="{8E16ADDE-BDDF-4AEA-88A8-2D1FE1A0338B}" type="presOf" srcId="{F4BBF675-06D5-4A59-886A-32CF04EC2400}" destId="{593B8F93-08EA-41CC-9AF2-4C53FB4685CF}" srcOrd="1" destOrd="0" presId="urn:microsoft.com/office/officeart/2005/8/layout/list1"/>
    <dgm:cxn modelId="{4EC17AD8-5B2C-471B-9D5A-C17DB7073830}" type="presOf" srcId="{6520A7E4-0E92-4869-ABB9-9E750235369A}" destId="{A6EC9240-7A57-4A40-8162-16F44A7061EA}" srcOrd="1" destOrd="0" presId="urn:microsoft.com/office/officeart/2005/8/layout/list1"/>
    <dgm:cxn modelId="{198E3EDE-4A0F-40A3-9D28-C6D07F828AF2}" srcId="{BAFF58D8-77AE-4E1A-A885-4548D5C505D1}" destId="{AE0CD8F8-8DA2-4B38-B94C-523AD7C31EC7}" srcOrd="0" destOrd="0" parTransId="{597F05A9-7272-4AE0-AE12-E0AD9FD34033}" sibTransId="{B38E9B3D-A17C-4F49-8541-B01CA333B841}"/>
    <dgm:cxn modelId="{5CAD05A1-071B-467E-99A2-A650C9BC94DB}" type="presParOf" srcId="{9F2087A6-68E2-49F8-A041-FB15887BD884}" destId="{37AEC708-1283-4EA6-95DA-50C8636D49C3}" srcOrd="0" destOrd="0" presId="urn:microsoft.com/office/officeart/2005/8/layout/list1"/>
    <dgm:cxn modelId="{49404C6D-6A4C-4F57-AF03-54E5C22C63F6}" type="presParOf" srcId="{37AEC708-1283-4EA6-95DA-50C8636D49C3}" destId="{3D2AF5B9-D66D-4E38-840D-8D3ECB57D275}" srcOrd="0" destOrd="0" presId="urn:microsoft.com/office/officeart/2005/8/layout/list1"/>
    <dgm:cxn modelId="{80462019-258C-42F3-85DA-52C8DAE9E207}" type="presParOf" srcId="{37AEC708-1283-4EA6-95DA-50C8636D49C3}" destId="{7A028440-3A0D-4A53-8B6E-7886313C3C92}" srcOrd="1" destOrd="0" presId="urn:microsoft.com/office/officeart/2005/8/layout/list1"/>
    <dgm:cxn modelId="{97375AA5-7317-4CB3-8844-45666EC70D69}" type="presParOf" srcId="{9F2087A6-68E2-49F8-A041-FB15887BD884}" destId="{4D6C7B40-1D5E-4B50-B8C2-4369897A1046}" srcOrd="1" destOrd="0" presId="urn:microsoft.com/office/officeart/2005/8/layout/list1"/>
    <dgm:cxn modelId="{0B2A8D5B-47C6-4A7F-A8D0-C5AA7D897D2A}" type="presParOf" srcId="{9F2087A6-68E2-49F8-A041-FB15887BD884}" destId="{A7F9D901-5805-42C3-80FB-539C96DE8FC8}" srcOrd="2" destOrd="0" presId="urn:microsoft.com/office/officeart/2005/8/layout/list1"/>
    <dgm:cxn modelId="{24DD2673-0900-4BC6-A440-62B327BAEF82}" type="presParOf" srcId="{9F2087A6-68E2-49F8-A041-FB15887BD884}" destId="{9852D9C5-E20C-44D0-82BE-3AA16EBFA5DB}" srcOrd="3" destOrd="0" presId="urn:microsoft.com/office/officeart/2005/8/layout/list1"/>
    <dgm:cxn modelId="{B3040F17-ED73-40E7-A409-E923E501DD7C}" type="presParOf" srcId="{9F2087A6-68E2-49F8-A041-FB15887BD884}" destId="{5158EEBE-2AC6-4D65-A59C-36A07F0C9898}" srcOrd="4" destOrd="0" presId="urn:microsoft.com/office/officeart/2005/8/layout/list1"/>
    <dgm:cxn modelId="{E33C2B4C-E42F-4D85-88C0-65AD929CC3E4}" type="presParOf" srcId="{5158EEBE-2AC6-4D65-A59C-36A07F0C9898}" destId="{BAEDB964-D572-492F-84C1-4C2EA445A0D7}" srcOrd="0" destOrd="0" presId="urn:microsoft.com/office/officeart/2005/8/layout/list1"/>
    <dgm:cxn modelId="{ED7B9D76-B5B3-40EC-9255-44DA088C8A52}" type="presParOf" srcId="{5158EEBE-2AC6-4D65-A59C-36A07F0C9898}" destId="{593B8F93-08EA-41CC-9AF2-4C53FB4685CF}" srcOrd="1" destOrd="0" presId="urn:microsoft.com/office/officeart/2005/8/layout/list1"/>
    <dgm:cxn modelId="{3C2EF4AD-E1EC-451B-BD8B-FB834BE4734D}" type="presParOf" srcId="{9F2087A6-68E2-49F8-A041-FB15887BD884}" destId="{4164843C-0ECC-402E-BC73-42C353F5EFA6}" srcOrd="5" destOrd="0" presId="urn:microsoft.com/office/officeart/2005/8/layout/list1"/>
    <dgm:cxn modelId="{C53B6334-253E-4765-BB5D-04DC8CF58DAE}" type="presParOf" srcId="{9F2087A6-68E2-49F8-A041-FB15887BD884}" destId="{10B444E7-4458-4196-8EF9-F92711C6FAE3}" srcOrd="6" destOrd="0" presId="urn:microsoft.com/office/officeart/2005/8/layout/list1"/>
    <dgm:cxn modelId="{A061CF38-8DAF-4CC7-9243-CE17A342677E}" type="presParOf" srcId="{9F2087A6-68E2-49F8-A041-FB15887BD884}" destId="{78179D22-07FF-4345-82A3-D8359CC4DD23}" srcOrd="7" destOrd="0" presId="urn:microsoft.com/office/officeart/2005/8/layout/list1"/>
    <dgm:cxn modelId="{AAFC133D-5EF3-4313-8003-B9765F9A733F}" type="presParOf" srcId="{9F2087A6-68E2-49F8-A041-FB15887BD884}" destId="{29A67354-9B52-4674-9DCE-832B41F01832}" srcOrd="8" destOrd="0" presId="urn:microsoft.com/office/officeart/2005/8/layout/list1"/>
    <dgm:cxn modelId="{B394E204-BC48-410A-9765-276159BAD631}" type="presParOf" srcId="{29A67354-9B52-4674-9DCE-832B41F01832}" destId="{47F76500-2FD8-4D76-BF27-0C58470F91E4}" srcOrd="0" destOrd="0" presId="urn:microsoft.com/office/officeart/2005/8/layout/list1"/>
    <dgm:cxn modelId="{CEFA63B3-981F-46C8-8F2C-AD8E9091D1EC}" type="presParOf" srcId="{29A67354-9B52-4674-9DCE-832B41F01832}" destId="{A6EC9240-7A57-4A40-8162-16F44A7061EA}" srcOrd="1" destOrd="0" presId="urn:microsoft.com/office/officeart/2005/8/layout/list1"/>
    <dgm:cxn modelId="{3F9BCFC2-F130-419B-8221-E4B50AA52F12}" type="presParOf" srcId="{9F2087A6-68E2-49F8-A041-FB15887BD884}" destId="{FEF2F95A-02A1-41D8-A15D-C1AC7B699DDF}" srcOrd="9" destOrd="0" presId="urn:microsoft.com/office/officeart/2005/8/layout/list1"/>
    <dgm:cxn modelId="{1F6E2E6D-7DE3-4EE4-B780-24743B6E1AF0}" type="presParOf" srcId="{9F2087A6-68E2-49F8-A041-FB15887BD884}" destId="{747CACC5-2242-4202-A341-560DAD4B69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81202" y="2372264"/>
          <a:ext cx="3936832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Record interviews, self review, or seek feedback from others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/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/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81202" y="3098024"/>
          <a:ext cx="3936832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Expert tips and videos on interviewing techniques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/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/>
        </a:p>
      </dgm:t>
    </dgm:pt>
    <dgm:pt modelId="{40933B1C-FD38-4A0E-9666-E5A27279A6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81202" y="920744"/>
          <a:ext cx="3936832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Library of over 7,000 interview questions, including behavioral based options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B2ED9896-96F0-4889-AEDE-421370E68E10}" type="sibTrans" cxnId="{556E143A-C818-48AB-8046-A56B1239BCE4}">
      <dgm:prSet/>
      <dgm:spPr/>
      <dgm:t>
        <a:bodyPr/>
        <a:lstStyle/>
        <a:p>
          <a:endParaRPr lang="en-US"/>
        </a:p>
      </dgm:t>
    </dgm:pt>
    <dgm:pt modelId="{550E3830-6CAE-4944-9B1C-C19CDBBB0AB8}" type="parTrans" cxnId="{556E143A-C818-48AB-8046-A56B1239BCE4}">
      <dgm:prSet/>
      <dgm:spPr/>
      <dgm:t>
        <a:bodyPr/>
        <a:lstStyle/>
        <a:p>
          <a:endParaRPr lang="en-US"/>
        </a:p>
      </dgm:t>
    </dgm:pt>
    <dgm:pt modelId="{B26902B1-48EE-4058-BE21-5205C02F06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81202" y="1646504"/>
          <a:ext cx="3936832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Practice interviewing skills by creating mock interviews anytime, anywhere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D8E9A6A7-3627-4D6B-A4E3-C8A4B768D6C4}" type="parTrans" cxnId="{A6693494-1E5C-4A52-B1D6-EF9BC5FE3C8A}">
      <dgm:prSet/>
      <dgm:spPr/>
      <dgm:t>
        <a:bodyPr/>
        <a:lstStyle/>
        <a:p>
          <a:endParaRPr lang="en-US"/>
        </a:p>
      </dgm:t>
    </dgm:pt>
    <dgm:pt modelId="{094DB556-8277-46D8-9DD6-DF55473D8DD3}" type="sibTrans" cxnId="{A6693494-1E5C-4A52-B1D6-EF9BC5FE3C8A}">
      <dgm:prSet/>
      <dgm:spPr/>
      <dgm:t>
        <a:bodyPr/>
        <a:lstStyle/>
        <a:p>
          <a:endParaRPr lang="en-US"/>
        </a:p>
      </dgm:t>
    </dgm:pt>
    <dgm:pt modelId="{24771B8C-CD32-4C1A-9FE2-1AB7E3E9987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81202" y="194984"/>
          <a:ext cx="3936832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Online video interviewing platform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115F89B2-26F8-4C00-82FF-AE27C75AD248}" type="parTrans" cxnId="{6B61AF3B-E620-4DDB-8C5F-1FBED12B769C}">
      <dgm:prSet/>
      <dgm:spPr/>
      <dgm:t>
        <a:bodyPr/>
        <a:lstStyle/>
        <a:p>
          <a:endParaRPr lang="en-US"/>
        </a:p>
      </dgm:t>
    </dgm:pt>
    <dgm:pt modelId="{BE40EC4B-D20A-43D3-BFC2-611E4963B65A}" type="sibTrans" cxnId="{6B61AF3B-E620-4DDB-8C5F-1FBED12B769C}">
      <dgm:prSet/>
      <dgm:spPr/>
      <dgm:t>
        <a:bodyPr/>
        <a:lstStyle/>
        <a:p>
          <a:endParaRPr lang="en-US"/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49C09-D5D9-44F4-A54B-AC3385ABF5E1}" type="pres">
      <dgm:prSet presAssocID="{24771B8C-CD32-4C1A-9FE2-1AB7E3E9987D}" presName="parentLin" presStyleCnt="0"/>
      <dgm:spPr/>
    </dgm:pt>
    <dgm:pt modelId="{13192E25-97EA-4DB4-8727-81744A3D3620}" type="pres">
      <dgm:prSet presAssocID="{24771B8C-CD32-4C1A-9FE2-1AB7E3E9987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F02B315-E86D-4289-9665-96DCA73E6FA9}" type="pres">
      <dgm:prSet presAssocID="{24771B8C-CD32-4C1A-9FE2-1AB7E3E9987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3B85B-DF45-4F3F-985A-1472FCF3C978}" type="pres">
      <dgm:prSet presAssocID="{24771B8C-CD32-4C1A-9FE2-1AB7E3E9987D}" presName="negativeSpace" presStyleCnt="0"/>
      <dgm:spPr/>
    </dgm:pt>
    <dgm:pt modelId="{E417F838-3090-4819-A34A-66A0E55A90E0}" type="pres">
      <dgm:prSet presAssocID="{24771B8C-CD32-4C1A-9FE2-1AB7E3E9987D}" presName="childText" presStyleLbl="conFgAcc1" presStyleIdx="0" presStyleCnt="5">
        <dgm:presLayoutVars>
          <dgm:bulletEnabled val="1"/>
        </dgm:presLayoutVars>
      </dgm:prSet>
      <dgm:spPr>
        <a:xfrm>
          <a:off x="0" y="431144"/>
          <a:ext cx="5624046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8EBC3AA-D758-4810-A053-E1D9A37F527D}" type="pres">
      <dgm:prSet presAssocID="{BE40EC4B-D20A-43D3-BFC2-611E4963B65A}" presName="spaceBetweenRectangles" presStyleCnt="0"/>
      <dgm:spPr/>
    </dgm:pt>
    <dgm:pt modelId="{ED5290E0-8204-48F3-9819-1D88371A43D9}" type="pres">
      <dgm:prSet presAssocID="{40933B1C-FD38-4A0E-9666-E5A27279A6A6}" presName="parentLin" presStyleCnt="0"/>
      <dgm:spPr/>
    </dgm:pt>
    <dgm:pt modelId="{1BBD3582-3CA2-430C-A40B-0B7F14E86508}" type="pres">
      <dgm:prSet presAssocID="{40933B1C-FD38-4A0E-9666-E5A27279A6A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3B88CBC-5A73-4DC1-8C66-ED14E7234645}" type="pres">
      <dgm:prSet presAssocID="{40933B1C-FD38-4A0E-9666-E5A27279A6A6}" presName="parentText" presStyleLbl="node1" presStyleIdx="1" presStyleCnt="5" custScaleY="154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14C3B-2663-4D43-BADF-20758149D529}" type="pres">
      <dgm:prSet presAssocID="{40933B1C-FD38-4A0E-9666-E5A27279A6A6}" presName="negativeSpace" presStyleCnt="0"/>
      <dgm:spPr/>
    </dgm:pt>
    <dgm:pt modelId="{8230D139-2BBB-45D9-AEAE-2995BBDB35F5}" type="pres">
      <dgm:prSet presAssocID="{40933B1C-FD38-4A0E-9666-E5A27279A6A6}" presName="childText" presStyleLbl="conFgAcc1" presStyleIdx="1" presStyleCnt="5">
        <dgm:presLayoutVars>
          <dgm:bulletEnabled val="1"/>
        </dgm:presLayoutVars>
      </dgm:prSet>
      <dgm:spPr>
        <a:xfrm>
          <a:off x="0" y="1156904"/>
          <a:ext cx="5624046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1EF537F-1425-4AAA-A530-D5E401A1106E}" type="pres">
      <dgm:prSet presAssocID="{B2ED9896-96F0-4889-AEDE-421370E68E10}" presName="spaceBetweenRectangles" presStyleCnt="0"/>
      <dgm:spPr/>
    </dgm:pt>
    <dgm:pt modelId="{EB49064F-10CB-4992-8B1D-72F67D777190}" type="pres">
      <dgm:prSet presAssocID="{B26902B1-48EE-4058-BE21-5205C02F0600}" presName="parentLin" presStyleCnt="0"/>
      <dgm:spPr/>
    </dgm:pt>
    <dgm:pt modelId="{27BCA221-1F7C-4AC6-ACA5-91CA2899D9CA}" type="pres">
      <dgm:prSet presAssocID="{B26902B1-48EE-4058-BE21-5205C02F060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AA510C6-5593-4490-A8E1-596320043AAD}" type="pres">
      <dgm:prSet presAssocID="{B26902B1-48EE-4058-BE21-5205C02F0600}" presName="parentText" presStyleLbl="node1" presStyleIdx="2" presStyleCnt="5" custScaleY="1204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E846-ADEE-46F7-86F9-36DC756D4BBC}" type="pres">
      <dgm:prSet presAssocID="{B26902B1-48EE-4058-BE21-5205C02F0600}" presName="negativeSpace" presStyleCnt="0"/>
      <dgm:spPr/>
    </dgm:pt>
    <dgm:pt modelId="{D5B33EA2-FBFD-439A-A1B7-E003D3437D55}" type="pres">
      <dgm:prSet presAssocID="{B26902B1-48EE-4058-BE21-5205C02F0600}" presName="childText" presStyleLbl="conFgAcc1" presStyleIdx="2" presStyleCnt="5">
        <dgm:presLayoutVars>
          <dgm:bulletEnabled val="1"/>
        </dgm:presLayoutVars>
      </dgm:prSet>
      <dgm:spPr>
        <a:xfrm>
          <a:off x="0" y="1882664"/>
          <a:ext cx="5624046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7EB684B-6C14-4CEC-8FC4-193482ACABEC}" type="pres">
      <dgm:prSet presAssocID="{094DB556-8277-46D8-9DD6-DF55473D8DD3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3" presStyleCnt="5" custScaleY="1093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3" presStyleCnt="5" custLinFactNeighborX="21818" custLinFactNeighborY="99315">
        <dgm:presLayoutVars>
          <dgm:bulletEnabled val="1"/>
        </dgm:presLayoutVars>
      </dgm:prSet>
      <dgm:spPr>
        <a:xfrm>
          <a:off x="0" y="2694232"/>
          <a:ext cx="5624046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4" presStyleCnt="5" custScaleY="1093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4" presStyleCnt="5">
        <dgm:presLayoutVars>
          <dgm:bulletEnabled val="1"/>
        </dgm:presLayoutVars>
      </dgm:prSet>
      <dgm:spPr>
        <a:xfrm>
          <a:off x="0" y="3334184"/>
          <a:ext cx="5624046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A8DF07DC-598B-4710-A5D1-2BE0BB6136BC}" type="presOf" srcId="{B26902B1-48EE-4058-BE21-5205C02F0600}" destId="{27BCA221-1F7C-4AC6-ACA5-91CA2899D9CA}" srcOrd="0" destOrd="0" presId="urn:microsoft.com/office/officeart/2005/8/layout/list1"/>
    <dgm:cxn modelId="{556E143A-C818-48AB-8046-A56B1239BCE4}" srcId="{BAFF58D8-77AE-4E1A-A885-4548D5C505D1}" destId="{40933B1C-FD38-4A0E-9666-E5A27279A6A6}" srcOrd="1" destOrd="0" parTransId="{550E3830-6CAE-4944-9B1C-C19CDBBB0AB8}" sibTransId="{B2ED9896-96F0-4889-AEDE-421370E68E10}"/>
    <dgm:cxn modelId="{4FB29915-F785-4367-A49C-A48169762BC4}" type="presOf" srcId="{AE0CD8F8-8DA2-4B38-B94C-523AD7C31EC7}" destId="{7A028440-3A0D-4A53-8B6E-7886313C3C92}" srcOrd="1" destOrd="0" presId="urn:microsoft.com/office/officeart/2005/8/layout/list1"/>
    <dgm:cxn modelId="{C64FCEE3-2B02-401D-AC49-7D244C781297}" type="presOf" srcId="{24771B8C-CD32-4C1A-9FE2-1AB7E3E9987D}" destId="{13192E25-97EA-4DB4-8727-81744A3D3620}" srcOrd="0" destOrd="0" presId="urn:microsoft.com/office/officeart/2005/8/layout/list1"/>
    <dgm:cxn modelId="{FCDC8B79-84BC-410E-868D-6318F9E6B875}" type="presOf" srcId="{B26902B1-48EE-4058-BE21-5205C02F0600}" destId="{1AA510C6-5593-4490-A8E1-596320043AAD}" srcOrd="1" destOrd="0" presId="urn:microsoft.com/office/officeart/2005/8/layout/list1"/>
    <dgm:cxn modelId="{DF5497D0-0F7B-4D4D-8A1D-B807CBFADE2A}" type="presOf" srcId="{6520A7E4-0E92-4869-ABB9-9E750235369A}" destId="{A6EC9240-7A57-4A40-8162-16F44A7061EA}" srcOrd="1" destOrd="0" presId="urn:microsoft.com/office/officeart/2005/8/layout/list1"/>
    <dgm:cxn modelId="{198E3EDE-4A0F-40A3-9D28-C6D07F828AF2}" srcId="{BAFF58D8-77AE-4E1A-A885-4548D5C505D1}" destId="{AE0CD8F8-8DA2-4B38-B94C-523AD7C31EC7}" srcOrd="3" destOrd="0" parTransId="{597F05A9-7272-4AE0-AE12-E0AD9FD34033}" sibTransId="{B38E9B3D-A17C-4F49-8541-B01CA333B841}"/>
    <dgm:cxn modelId="{EEFFC073-EE8B-4882-B27F-46FE8061B250}" srcId="{BAFF58D8-77AE-4E1A-A885-4548D5C505D1}" destId="{6520A7E4-0E92-4869-ABB9-9E750235369A}" srcOrd="4" destOrd="0" parTransId="{636739D5-B6CF-4F13-AFD4-E82628290066}" sibTransId="{5FC5BFAA-FAB5-4196-96AD-EA89DB93439E}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6B61AF3B-E620-4DDB-8C5F-1FBED12B769C}" srcId="{BAFF58D8-77AE-4E1A-A885-4548D5C505D1}" destId="{24771B8C-CD32-4C1A-9FE2-1AB7E3E9987D}" srcOrd="0" destOrd="0" parTransId="{115F89B2-26F8-4C00-82FF-AE27C75AD248}" sibTransId="{BE40EC4B-D20A-43D3-BFC2-611E4963B65A}"/>
    <dgm:cxn modelId="{D2D2FD3C-CF8F-4389-9A1C-71AAFBC59D0B}" type="presOf" srcId="{6520A7E4-0E92-4869-ABB9-9E750235369A}" destId="{47F76500-2FD8-4D76-BF27-0C58470F91E4}" srcOrd="0" destOrd="0" presId="urn:microsoft.com/office/officeart/2005/8/layout/list1"/>
    <dgm:cxn modelId="{23F6FA99-CD8F-4483-987F-B31DE17ECDAF}" type="presOf" srcId="{AE0CD8F8-8DA2-4B38-B94C-523AD7C31EC7}" destId="{3D2AF5B9-D66D-4E38-840D-8D3ECB57D275}" srcOrd="0" destOrd="0" presId="urn:microsoft.com/office/officeart/2005/8/layout/list1"/>
    <dgm:cxn modelId="{B22ACF03-B727-4BCC-A23D-D10FED06CC50}" type="presOf" srcId="{40933B1C-FD38-4A0E-9666-E5A27279A6A6}" destId="{1BBD3582-3CA2-430C-A40B-0B7F14E86508}" srcOrd="0" destOrd="0" presId="urn:microsoft.com/office/officeart/2005/8/layout/list1"/>
    <dgm:cxn modelId="{A6693494-1E5C-4A52-B1D6-EF9BC5FE3C8A}" srcId="{BAFF58D8-77AE-4E1A-A885-4548D5C505D1}" destId="{B26902B1-48EE-4058-BE21-5205C02F0600}" srcOrd="2" destOrd="0" parTransId="{D8E9A6A7-3627-4D6B-A4E3-C8A4B768D6C4}" sibTransId="{094DB556-8277-46D8-9DD6-DF55473D8DD3}"/>
    <dgm:cxn modelId="{3E5B7FAE-B28D-4D5A-B654-4E00BE6161EA}" type="presOf" srcId="{40933B1C-FD38-4A0E-9666-E5A27279A6A6}" destId="{23B88CBC-5A73-4DC1-8C66-ED14E7234645}" srcOrd="1" destOrd="0" presId="urn:microsoft.com/office/officeart/2005/8/layout/list1"/>
    <dgm:cxn modelId="{856EA914-0526-4396-AC91-5F27314D599D}" type="presOf" srcId="{24771B8C-CD32-4C1A-9FE2-1AB7E3E9987D}" destId="{5F02B315-E86D-4289-9665-96DCA73E6FA9}" srcOrd="1" destOrd="0" presId="urn:microsoft.com/office/officeart/2005/8/layout/list1"/>
    <dgm:cxn modelId="{A916C3D9-F844-4904-B555-35C76E10F039}" type="presParOf" srcId="{9F2087A6-68E2-49F8-A041-FB15887BD884}" destId="{C2D49C09-D5D9-44F4-A54B-AC3385ABF5E1}" srcOrd="0" destOrd="0" presId="urn:microsoft.com/office/officeart/2005/8/layout/list1"/>
    <dgm:cxn modelId="{1FF23D6D-D656-405E-B905-7CB3FCBE61BB}" type="presParOf" srcId="{C2D49C09-D5D9-44F4-A54B-AC3385ABF5E1}" destId="{13192E25-97EA-4DB4-8727-81744A3D3620}" srcOrd="0" destOrd="0" presId="urn:microsoft.com/office/officeart/2005/8/layout/list1"/>
    <dgm:cxn modelId="{B8034B7F-FC3D-4D08-984D-BE357571FAE1}" type="presParOf" srcId="{C2D49C09-D5D9-44F4-A54B-AC3385ABF5E1}" destId="{5F02B315-E86D-4289-9665-96DCA73E6FA9}" srcOrd="1" destOrd="0" presId="urn:microsoft.com/office/officeart/2005/8/layout/list1"/>
    <dgm:cxn modelId="{48E97461-4FDC-4012-B5A7-1550C40EC554}" type="presParOf" srcId="{9F2087A6-68E2-49F8-A041-FB15887BD884}" destId="{1B33B85B-DF45-4F3F-985A-1472FCF3C978}" srcOrd="1" destOrd="0" presId="urn:microsoft.com/office/officeart/2005/8/layout/list1"/>
    <dgm:cxn modelId="{B6FDF364-EC90-4BFF-937F-A5EB2C80F6A5}" type="presParOf" srcId="{9F2087A6-68E2-49F8-A041-FB15887BD884}" destId="{E417F838-3090-4819-A34A-66A0E55A90E0}" srcOrd="2" destOrd="0" presId="urn:microsoft.com/office/officeart/2005/8/layout/list1"/>
    <dgm:cxn modelId="{C0786BAB-F245-43FD-81DF-3983B9365599}" type="presParOf" srcId="{9F2087A6-68E2-49F8-A041-FB15887BD884}" destId="{E8EBC3AA-D758-4810-A053-E1D9A37F527D}" srcOrd="3" destOrd="0" presId="urn:microsoft.com/office/officeart/2005/8/layout/list1"/>
    <dgm:cxn modelId="{A3FEC1FB-C0BF-4349-81EF-1A9B3DE0AE48}" type="presParOf" srcId="{9F2087A6-68E2-49F8-A041-FB15887BD884}" destId="{ED5290E0-8204-48F3-9819-1D88371A43D9}" srcOrd="4" destOrd="0" presId="urn:microsoft.com/office/officeart/2005/8/layout/list1"/>
    <dgm:cxn modelId="{D10033B4-3720-48BD-B348-D06CE9C9BFEE}" type="presParOf" srcId="{ED5290E0-8204-48F3-9819-1D88371A43D9}" destId="{1BBD3582-3CA2-430C-A40B-0B7F14E86508}" srcOrd="0" destOrd="0" presId="urn:microsoft.com/office/officeart/2005/8/layout/list1"/>
    <dgm:cxn modelId="{47A9F3D1-5431-4C4A-B22A-B961289CFBCA}" type="presParOf" srcId="{ED5290E0-8204-48F3-9819-1D88371A43D9}" destId="{23B88CBC-5A73-4DC1-8C66-ED14E7234645}" srcOrd="1" destOrd="0" presId="urn:microsoft.com/office/officeart/2005/8/layout/list1"/>
    <dgm:cxn modelId="{052EC162-90E5-434D-90F2-0EB21BC5D144}" type="presParOf" srcId="{9F2087A6-68E2-49F8-A041-FB15887BD884}" destId="{02D14C3B-2663-4D43-BADF-20758149D529}" srcOrd="5" destOrd="0" presId="urn:microsoft.com/office/officeart/2005/8/layout/list1"/>
    <dgm:cxn modelId="{CAF61BAA-FF6D-430B-838F-0E2609A86208}" type="presParOf" srcId="{9F2087A6-68E2-49F8-A041-FB15887BD884}" destId="{8230D139-2BBB-45D9-AEAE-2995BBDB35F5}" srcOrd="6" destOrd="0" presId="urn:microsoft.com/office/officeart/2005/8/layout/list1"/>
    <dgm:cxn modelId="{4A9A87D1-4315-47EE-986F-781685598FC3}" type="presParOf" srcId="{9F2087A6-68E2-49F8-A041-FB15887BD884}" destId="{01EF537F-1425-4AAA-A530-D5E401A1106E}" srcOrd="7" destOrd="0" presId="urn:microsoft.com/office/officeart/2005/8/layout/list1"/>
    <dgm:cxn modelId="{43D8C7DC-038F-4D10-8C17-61C04879D90C}" type="presParOf" srcId="{9F2087A6-68E2-49F8-A041-FB15887BD884}" destId="{EB49064F-10CB-4992-8B1D-72F67D777190}" srcOrd="8" destOrd="0" presId="urn:microsoft.com/office/officeart/2005/8/layout/list1"/>
    <dgm:cxn modelId="{07E5F95F-377A-4B29-9E80-C460A7FA732F}" type="presParOf" srcId="{EB49064F-10CB-4992-8B1D-72F67D777190}" destId="{27BCA221-1F7C-4AC6-ACA5-91CA2899D9CA}" srcOrd="0" destOrd="0" presId="urn:microsoft.com/office/officeart/2005/8/layout/list1"/>
    <dgm:cxn modelId="{F1886168-97DC-479D-AB36-BFF11DB2E394}" type="presParOf" srcId="{EB49064F-10CB-4992-8B1D-72F67D777190}" destId="{1AA510C6-5593-4490-A8E1-596320043AAD}" srcOrd="1" destOrd="0" presId="urn:microsoft.com/office/officeart/2005/8/layout/list1"/>
    <dgm:cxn modelId="{382F31D1-1929-4E40-A3BC-D05FAF253BF8}" type="presParOf" srcId="{9F2087A6-68E2-49F8-A041-FB15887BD884}" destId="{6411E846-ADEE-46F7-86F9-36DC756D4BBC}" srcOrd="9" destOrd="0" presId="urn:microsoft.com/office/officeart/2005/8/layout/list1"/>
    <dgm:cxn modelId="{DE13F738-69B8-41B4-9CAF-9A2884CD2AC8}" type="presParOf" srcId="{9F2087A6-68E2-49F8-A041-FB15887BD884}" destId="{D5B33EA2-FBFD-439A-A1B7-E003D3437D55}" srcOrd="10" destOrd="0" presId="urn:microsoft.com/office/officeart/2005/8/layout/list1"/>
    <dgm:cxn modelId="{E23484BE-3AD9-412A-AB64-4CD518149D3A}" type="presParOf" srcId="{9F2087A6-68E2-49F8-A041-FB15887BD884}" destId="{47EB684B-6C14-4CEC-8FC4-193482ACABEC}" srcOrd="11" destOrd="0" presId="urn:microsoft.com/office/officeart/2005/8/layout/list1"/>
    <dgm:cxn modelId="{966BF204-B442-4029-8CFC-2FACEC1EA576}" type="presParOf" srcId="{9F2087A6-68E2-49F8-A041-FB15887BD884}" destId="{37AEC708-1283-4EA6-95DA-50C8636D49C3}" srcOrd="12" destOrd="0" presId="urn:microsoft.com/office/officeart/2005/8/layout/list1"/>
    <dgm:cxn modelId="{FDD6CAD2-1E93-4058-917B-17C9003CCA6D}" type="presParOf" srcId="{37AEC708-1283-4EA6-95DA-50C8636D49C3}" destId="{3D2AF5B9-D66D-4E38-840D-8D3ECB57D275}" srcOrd="0" destOrd="0" presId="urn:microsoft.com/office/officeart/2005/8/layout/list1"/>
    <dgm:cxn modelId="{1467D1E8-909C-4522-9CCD-0E1FF70ECE27}" type="presParOf" srcId="{37AEC708-1283-4EA6-95DA-50C8636D49C3}" destId="{7A028440-3A0D-4A53-8B6E-7886313C3C92}" srcOrd="1" destOrd="0" presId="urn:microsoft.com/office/officeart/2005/8/layout/list1"/>
    <dgm:cxn modelId="{F77CE78C-957F-4014-936F-783496851C7C}" type="presParOf" srcId="{9F2087A6-68E2-49F8-A041-FB15887BD884}" destId="{4D6C7B40-1D5E-4B50-B8C2-4369897A1046}" srcOrd="13" destOrd="0" presId="urn:microsoft.com/office/officeart/2005/8/layout/list1"/>
    <dgm:cxn modelId="{245123A8-2BD6-4BF1-848F-516A988464D2}" type="presParOf" srcId="{9F2087A6-68E2-49F8-A041-FB15887BD884}" destId="{A7F9D901-5805-42C3-80FB-539C96DE8FC8}" srcOrd="14" destOrd="0" presId="urn:microsoft.com/office/officeart/2005/8/layout/list1"/>
    <dgm:cxn modelId="{23B4E969-7D9F-460C-87CE-C9E7A693E74C}" type="presParOf" srcId="{9F2087A6-68E2-49F8-A041-FB15887BD884}" destId="{9852D9C5-E20C-44D0-82BE-3AA16EBFA5DB}" srcOrd="15" destOrd="0" presId="urn:microsoft.com/office/officeart/2005/8/layout/list1"/>
    <dgm:cxn modelId="{EEA9E38C-28DC-4AAB-8C3B-7B48C2B31ABE}" type="presParOf" srcId="{9F2087A6-68E2-49F8-A041-FB15887BD884}" destId="{29A67354-9B52-4674-9DCE-832B41F01832}" srcOrd="16" destOrd="0" presId="urn:microsoft.com/office/officeart/2005/8/layout/list1"/>
    <dgm:cxn modelId="{F1E5200A-42A9-4325-BFAB-C5F3B375875D}" type="presParOf" srcId="{29A67354-9B52-4674-9DCE-832B41F01832}" destId="{47F76500-2FD8-4D76-BF27-0C58470F91E4}" srcOrd="0" destOrd="0" presId="urn:microsoft.com/office/officeart/2005/8/layout/list1"/>
    <dgm:cxn modelId="{60C5C791-F09D-4926-8AE1-D1EFFDBF5850}" type="presParOf" srcId="{29A67354-9B52-4674-9DCE-832B41F01832}" destId="{A6EC9240-7A57-4A40-8162-16F44A7061EA}" srcOrd="1" destOrd="0" presId="urn:microsoft.com/office/officeart/2005/8/layout/list1"/>
    <dgm:cxn modelId="{FF71E0E4-289B-4C14-962A-A72CE9B7D701}" type="presParOf" srcId="{9F2087A6-68E2-49F8-A041-FB15887BD884}" destId="{FEF2F95A-02A1-41D8-A15D-C1AC7B699DDF}" srcOrd="17" destOrd="0" presId="urn:microsoft.com/office/officeart/2005/8/layout/list1"/>
    <dgm:cxn modelId="{75BBD8AE-19D5-4A36-9B30-8FDE981F40E3}" type="presParOf" srcId="{9F2087A6-68E2-49F8-A041-FB15887BD884}" destId="{747CACC5-2242-4202-A341-560DAD4B69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641850"/>
          <a:ext cx="3181003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Part of the agency’s Tuition Reimbursement Program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1322250"/>
          <a:ext cx="3181003" cy="442800"/>
        </a:xfrm>
        <a:prstGeom prst="roundRect">
          <a:avLst/>
        </a:prstGeom>
        <a:solidFill>
          <a:srgbClr val="9B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Aids up to 50 FAA employees in completing a degree they started but haven’t finished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2002650"/>
          <a:ext cx="3181003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up to $4K annually for up to 5 years, if approved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933B1C-FD38-4A0E-9666-E5A27279A6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2683050"/>
          <a:ext cx="3181003" cy="4428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Connects degree relevance to future organizational needs</a:t>
          </a:r>
        </a:p>
      </dgm:t>
    </dgm:pt>
    <dgm:pt modelId="{550E3830-6CAE-4944-9B1C-C19CDBBB0AB8}" type="par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ED9896-96F0-4889-AEDE-421370E68E10}" type="sib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0" presStyleCnt="4" custScaleY="103252" custLinFactNeighborX="-2740" custLinFactNeighborY="242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0" presStyleCnt="4" custLinFactNeighborX="21818" custLinFactNeighborY="99315">
        <dgm:presLayoutVars>
          <dgm:bulletEnabled val="1"/>
        </dgm:presLayoutVars>
      </dgm:prSet>
      <dgm:spPr>
        <a:xfrm>
          <a:off x="0" y="943695"/>
          <a:ext cx="4544291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1" presStyleCnt="4" custScaleY="126622" custLinFactNeighborX="-2400" custLinFactNeighborY="25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1" presStyleCnt="4">
        <dgm:presLayoutVars>
          <dgm:bulletEnabled val="1"/>
        </dgm:presLayoutVars>
      </dgm:prSet>
      <dgm:spPr>
        <a:xfrm>
          <a:off x="0" y="1543650"/>
          <a:ext cx="4544291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4" custScaleY="1032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4">
        <dgm:presLayoutVars>
          <dgm:bulletEnabled val="1"/>
        </dgm:presLayoutVars>
      </dgm:prSet>
      <dgm:spPr>
        <a:xfrm>
          <a:off x="0" y="2224050"/>
          <a:ext cx="4544291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ED5290E0-8204-48F3-9819-1D88371A43D9}" type="pres">
      <dgm:prSet presAssocID="{40933B1C-FD38-4A0E-9666-E5A27279A6A6}" presName="parentLin" presStyleCnt="0"/>
      <dgm:spPr/>
    </dgm:pt>
    <dgm:pt modelId="{1BBD3582-3CA2-430C-A40B-0B7F14E86508}" type="pres">
      <dgm:prSet presAssocID="{40933B1C-FD38-4A0E-9666-E5A27279A6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3B88CBC-5A73-4DC1-8C66-ED14E7234645}" type="pres">
      <dgm:prSet presAssocID="{40933B1C-FD38-4A0E-9666-E5A27279A6A6}" presName="parentText" presStyleLbl="node1" presStyleIdx="3" presStyleCnt="4" custScaleY="1032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14C3B-2663-4D43-BADF-20758149D529}" type="pres">
      <dgm:prSet presAssocID="{40933B1C-FD38-4A0E-9666-E5A27279A6A6}" presName="negativeSpace" presStyleCnt="0"/>
      <dgm:spPr/>
    </dgm:pt>
    <dgm:pt modelId="{8230D139-2BBB-45D9-AEAE-2995BBDB35F5}" type="pres">
      <dgm:prSet presAssocID="{40933B1C-FD38-4A0E-9666-E5A27279A6A6}" presName="childText" presStyleLbl="conFgAcc1" presStyleIdx="3" presStyleCnt="4">
        <dgm:presLayoutVars>
          <dgm:bulletEnabled val="1"/>
        </dgm:presLayoutVars>
      </dgm:prSet>
      <dgm:spPr>
        <a:xfrm>
          <a:off x="0" y="2904450"/>
          <a:ext cx="4544291" cy="378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B31706E0-FE85-4708-964A-118AD4066705}" type="presOf" srcId="{40933B1C-FD38-4A0E-9666-E5A27279A6A6}" destId="{1BBD3582-3CA2-430C-A40B-0B7F14E86508}" srcOrd="0" destOrd="0" presId="urn:microsoft.com/office/officeart/2005/8/layout/list1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556E143A-C818-48AB-8046-A56B1239BCE4}" srcId="{BAFF58D8-77AE-4E1A-A885-4548D5C505D1}" destId="{40933B1C-FD38-4A0E-9666-E5A27279A6A6}" srcOrd="3" destOrd="0" parTransId="{550E3830-6CAE-4944-9B1C-C19CDBBB0AB8}" sibTransId="{B2ED9896-96F0-4889-AEDE-421370E68E10}"/>
    <dgm:cxn modelId="{EEFFC073-EE8B-4882-B27F-46FE8061B250}" srcId="{BAFF58D8-77AE-4E1A-A885-4548D5C505D1}" destId="{6520A7E4-0E92-4869-ABB9-9E750235369A}" srcOrd="1" destOrd="0" parTransId="{636739D5-B6CF-4F13-AFD4-E82628290066}" sibTransId="{5FC5BFAA-FAB5-4196-96AD-EA89DB93439E}"/>
    <dgm:cxn modelId="{20D9191A-629E-4789-B327-6F5A6CFE9B76}" type="presOf" srcId="{40933B1C-FD38-4A0E-9666-E5A27279A6A6}" destId="{23B88CBC-5A73-4DC1-8C66-ED14E7234645}" srcOrd="1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198E3EDE-4A0F-40A3-9D28-C6D07F828AF2}" srcId="{BAFF58D8-77AE-4E1A-A885-4548D5C505D1}" destId="{AE0CD8F8-8DA2-4B38-B94C-523AD7C31EC7}" srcOrd="0" destOrd="0" parTransId="{597F05A9-7272-4AE0-AE12-E0AD9FD34033}" sibTransId="{B38E9B3D-A17C-4F49-8541-B01CA333B841}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E50EF7E5-9A69-4292-BB3F-48F9264ACCD2}" type="presParOf" srcId="{9F2087A6-68E2-49F8-A041-FB15887BD884}" destId="{37AEC708-1283-4EA6-95DA-50C8636D49C3}" srcOrd="0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1" destOrd="0" presId="urn:microsoft.com/office/officeart/2005/8/layout/list1"/>
    <dgm:cxn modelId="{9A4C0D14-2465-4166-8F46-CFDE0840130D}" type="presParOf" srcId="{9F2087A6-68E2-49F8-A041-FB15887BD884}" destId="{A7F9D901-5805-42C3-80FB-539C96DE8FC8}" srcOrd="2" destOrd="0" presId="urn:microsoft.com/office/officeart/2005/8/layout/list1"/>
    <dgm:cxn modelId="{9C00D9F4-A173-4411-ADC1-A6D32EDE0F75}" type="presParOf" srcId="{9F2087A6-68E2-49F8-A041-FB15887BD884}" destId="{9852D9C5-E20C-44D0-82BE-3AA16EBFA5DB}" srcOrd="3" destOrd="0" presId="urn:microsoft.com/office/officeart/2005/8/layout/list1"/>
    <dgm:cxn modelId="{6327D415-2D9A-4E68-BD96-E997EA8FF70D}" type="presParOf" srcId="{9F2087A6-68E2-49F8-A041-FB15887BD884}" destId="{29A67354-9B52-4674-9DCE-832B41F01832}" srcOrd="4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5" destOrd="0" presId="urn:microsoft.com/office/officeart/2005/8/layout/list1"/>
    <dgm:cxn modelId="{5734E100-E09C-4414-98E8-867C57EF0A9F}" type="presParOf" srcId="{9F2087A6-68E2-49F8-A041-FB15887BD884}" destId="{747CACC5-2242-4202-A341-560DAD4B6948}" srcOrd="6" destOrd="0" presId="urn:microsoft.com/office/officeart/2005/8/layout/list1"/>
    <dgm:cxn modelId="{4D3D3772-2F54-4AAF-86E9-28333A0F2E3A}" type="presParOf" srcId="{9F2087A6-68E2-49F8-A041-FB15887BD884}" destId="{8642B7CC-E691-4F9B-B3D6-6425C5747EE5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  <dgm:cxn modelId="{44903E04-BB91-46E2-99D1-89566210B27F}" type="presParOf" srcId="{9F2087A6-68E2-49F8-A041-FB15887BD884}" destId="{87741159-A85A-435B-A6F2-FC8AF0D7E1BE}" srcOrd="11" destOrd="0" presId="urn:microsoft.com/office/officeart/2005/8/layout/list1"/>
    <dgm:cxn modelId="{8E054964-B1C7-498F-86E8-DC997382832D}" type="presParOf" srcId="{9F2087A6-68E2-49F8-A041-FB15887BD884}" destId="{ED5290E0-8204-48F3-9819-1D88371A43D9}" srcOrd="12" destOrd="0" presId="urn:microsoft.com/office/officeart/2005/8/layout/list1"/>
    <dgm:cxn modelId="{B76ABD78-69D6-4194-96D5-E6929A3FD4C0}" type="presParOf" srcId="{ED5290E0-8204-48F3-9819-1D88371A43D9}" destId="{1BBD3582-3CA2-430C-A40B-0B7F14E86508}" srcOrd="0" destOrd="0" presId="urn:microsoft.com/office/officeart/2005/8/layout/list1"/>
    <dgm:cxn modelId="{AE9F8D95-0582-4009-97CA-CFA21285E9B3}" type="presParOf" srcId="{ED5290E0-8204-48F3-9819-1D88371A43D9}" destId="{23B88CBC-5A73-4DC1-8C66-ED14E7234645}" srcOrd="1" destOrd="0" presId="urn:microsoft.com/office/officeart/2005/8/layout/list1"/>
    <dgm:cxn modelId="{9DD7E8AE-5155-42EF-AF2F-979AF1D248B4}" type="presParOf" srcId="{9F2087A6-68E2-49F8-A041-FB15887BD884}" destId="{02D14C3B-2663-4D43-BADF-20758149D529}" srcOrd="13" destOrd="0" presId="urn:microsoft.com/office/officeart/2005/8/layout/list1"/>
    <dgm:cxn modelId="{E56417B0-1EAE-4005-A406-3A20D31CBE70}" type="presParOf" srcId="{9F2087A6-68E2-49F8-A041-FB15887BD884}" destId="{8230D139-2BBB-45D9-AEAE-2995BBDB35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6840" y="1039624"/>
          <a:ext cx="3315767" cy="3837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15 colleges and universities across the U.S. currently partnering with OPM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6840" y="1629304"/>
          <a:ext cx="3315767" cy="3837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Targets federal employees, their spouses and some dependents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6840" y="2218984"/>
          <a:ext cx="3315767" cy="3837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5%-50% tuition reduction for certificate programs, undergraduate and graduate degrees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933B1C-FD38-4A0E-9666-E5A27279A6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36840" y="2808664"/>
          <a:ext cx="3315767" cy="3837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Closes critical skill gaps in mission critical occupations with talent development opportunities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B2ED9896-96F0-4889-AEDE-421370E68E10}" type="sib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50E3830-6CAE-4944-9B1C-C19CDBBB0AB8}" type="par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0" presStyleCnt="4" custScaleY="154878" custLinFactNeighborY="138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0" presStyleCnt="4" custLinFactNeighborX="21818" custLinFactNeighborY="99315">
        <dgm:presLayoutVars>
          <dgm:bulletEnabled val="1"/>
        </dgm:presLayoutVars>
      </dgm:prSet>
      <dgm:spPr>
        <a:xfrm>
          <a:off x="0" y="1301223"/>
          <a:ext cx="473681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1" presStyleCnt="4" custScaleY="166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1" presStyleCnt="4">
        <dgm:presLayoutVars>
          <dgm:bulletEnabled val="1"/>
        </dgm:presLayoutVars>
      </dgm:prSet>
      <dgm:spPr>
        <a:xfrm>
          <a:off x="0" y="1821184"/>
          <a:ext cx="473681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4" custScaleY="2079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4">
        <dgm:presLayoutVars>
          <dgm:bulletEnabled val="1"/>
        </dgm:presLayoutVars>
      </dgm:prSet>
      <dgm:spPr>
        <a:xfrm>
          <a:off x="0" y="2410864"/>
          <a:ext cx="473681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ED5290E0-8204-48F3-9819-1D88371A43D9}" type="pres">
      <dgm:prSet presAssocID="{40933B1C-FD38-4A0E-9666-E5A27279A6A6}" presName="parentLin" presStyleCnt="0"/>
      <dgm:spPr/>
    </dgm:pt>
    <dgm:pt modelId="{1BBD3582-3CA2-430C-A40B-0B7F14E86508}" type="pres">
      <dgm:prSet presAssocID="{40933B1C-FD38-4A0E-9666-E5A27279A6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3B88CBC-5A73-4DC1-8C66-ED14E7234645}" type="pres">
      <dgm:prSet presAssocID="{40933B1C-FD38-4A0E-9666-E5A27279A6A6}" presName="parentText" presStyleLbl="node1" presStyleIdx="3" presStyleCnt="4" custScaleY="190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14C3B-2663-4D43-BADF-20758149D529}" type="pres">
      <dgm:prSet presAssocID="{40933B1C-FD38-4A0E-9666-E5A27279A6A6}" presName="negativeSpace" presStyleCnt="0"/>
      <dgm:spPr/>
    </dgm:pt>
    <dgm:pt modelId="{8230D139-2BBB-45D9-AEAE-2995BBDB35F5}" type="pres">
      <dgm:prSet presAssocID="{40933B1C-FD38-4A0E-9666-E5A27279A6A6}" presName="childText" presStyleLbl="conFgAcc1" presStyleIdx="3" presStyleCnt="4">
        <dgm:presLayoutVars>
          <dgm:bulletEnabled val="1"/>
        </dgm:presLayoutVars>
      </dgm:prSet>
      <dgm:spPr>
        <a:xfrm>
          <a:off x="0" y="3000544"/>
          <a:ext cx="473681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B31706E0-FE85-4708-964A-118AD4066705}" type="presOf" srcId="{40933B1C-FD38-4A0E-9666-E5A27279A6A6}" destId="{1BBD3582-3CA2-430C-A40B-0B7F14E86508}" srcOrd="0" destOrd="0" presId="urn:microsoft.com/office/officeart/2005/8/layout/list1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556E143A-C818-48AB-8046-A56B1239BCE4}" srcId="{BAFF58D8-77AE-4E1A-A885-4548D5C505D1}" destId="{40933B1C-FD38-4A0E-9666-E5A27279A6A6}" srcOrd="3" destOrd="0" parTransId="{550E3830-6CAE-4944-9B1C-C19CDBBB0AB8}" sibTransId="{B2ED9896-96F0-4889-AEDE-421370E68E10}"/>
    <dgm:cxn modelId="{EEFFC073-EE8B-4882-B27F-46FE8061B250}" srcId="{BAFF58D8-77AE-4E1A-A885-4548D5C505D1}" destId="{6520A7E4-0E92-4869-ABB9-9E750235369A}" srcOrd="1" destOrd="0" parTransId="{636739D5-B6CF-4F13-AFD4-E82628290066}" sibTransId="{5FC5BFAA-FAB5-4196-96AD-EA89DB93439E}"/>
    <dgm:cxn modelId="{20D9191A-629E-4789-B327-6F5A6CFE9B76}" type="presOf" srcId="{40933B1C-FD38-4A0E-9666-E5A27279A6A6}" destId="{23B88CBC-5A73-4DC1-8C66-ED14E7234645}" srcOrd="1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198E3EDE-4A0F-40A3-9D28-C6D07F828AF2}" srcId="{BAFF58D8-77AE-4E1A-A885-4548D5C505D1}" destId="{AE0CD8F8-8DA2-4B38-B94C-523AD7C31EC7}" srcOrd="0" destOrd="0" parTransId="{597F05A9-7272-4AE0-AE12-E0AD9FD34033}" sibTransId="{B38E9B3D-A17C-4F49-8541-B01CA333B841}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E50EF7E5-9A69-4292-BB3F-48F9264ACCD2}" type="presParOf" srcId="{9F2087A6-68E2-49F8-A041-FB15887BD884}" destId="{37AEC708-1283-4EA6-95DA-50C8636D49C3}" srcOrd="0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1" destOrd="0" presId="urn:microsoft.com/office/officeart/2005/8/layout/list1"/>
    <dgm:cxn modelId="{9A4C0D14-2465-4166-8F46-CFDE0840130D}" type="presParOf" srcId="{9F2087A6-68E2-49F8-A041-FB15887BD884}" destId="{A7F9D901-5805-42C3-80FB-539C96DE8FC8}" srcOrd="2" destOrd="0" presId="urn:microsoft.com/office/officeart/2005/8/layout/list1"/>
    <dgm:cxn modelId="{9C00D9F4-A173-4411-ADC1-A6D32EDE0F75}" type="presParOf" srcId="{9F2087A6-68E2-49F8-A041-FB15887BD884}" destId="{9852D9C5-E20C-44D0-82BE-3AA16EBFA5DB}" srcOrd="3" destOrd="0" presId="urn:microsoft.com/office/officeart/2005/8/layout/list1"/>
    <dgm:cxn modelId="{6327D415-2D9A-4E68-BD96-E997EA8FF70D}" type="presParOf" srcId="{9F2087A6-68E2-49F8-A041-FB15887BD884}" destId="{29A67354-9B52-4674-9DCE-832B41F01832}" srcOrd="4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5" destOrd="0" presId="urn:microsoft.com/office/officeart/2005/8/layout/list1"/>
    <dgm:cxn modelId="{5734E100-E09C-4414-98E8-867C57EF0A9F}" type="presParOf" srcId="{9F2087A6-68E2-49F8-A041-FB15887BD884}" destId="{747CACC5-2242-4202-A341-560DAD4B6948}" srcOrd="6" destOrd="0" presId="urn:microsoft.com/office/officeart/2005/8/layout/list1"/>
    <dgm:cxn modelId="{4D3D3772-2F54-4AAF-86E9-28333A0F2E3A}" type="presParOf" srcId="{9F2087A6-68E2-49F8-A041-FB15887BD884}" destId="{8642B7CC-E691-4F9B-B3D6-6425C5747EE5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  <dgm:cxn modelId="{44903E04-BB91-46E2-99D1-89566210B27F}" type="presParOf" srcId="{9F2087A6-68E2-49F8-A041-FB15887BD884}" destId="{87741159-A85A-435B-A6F2-FC8AF0D7E1BE}" srcOrd="11" destOrd="0" presId="urn:microsoft.com/office/officeart/2005/8/layout/list1"/>
    <dgm:cxn modelId="{8E054964-B1C7-498F-86E8-DC997382832D}" type="presParOf" srcId="{9F2087A6-68E2-49F8-A041-FB15887BD884}" destId="{ED5290E0-8204-48F3-9819-1D88371A43D9}" srcOrd="12" destOrd="0" presId="urn:microsoft.com/office/officeart/2005/8/layout/list1"/>
    <dgm:cxn modelId="{B76ABD78-69D6-4194-96D5-E6929A3FD4C0}" type="presParOf" srcId="{ED5290E0-8204-48F3-9819-1D88371A43D9}" destId="{1BBD3582-3CA2-430C-A40B-0B7F14E86508}" srcOrd="0" destOrd="0" presId="urn:microsoft.com/office/officeart/2005/8/layout/list1"/>
    <dgm:cxn modelId="{AE9F8D95-0582-4009-97CA-CFA21285E9B3}" type="presParOf" srcId="{ED5290E0-8204-48F3-9819-1D88371A43D9}" destId="{23B88CBC-5A73-4DC1-8C66-ED14E7234645}" srcOrd="1" destOrd="0" presId="urn:microsoft.com/office/officeart/2005/8/layout/list1"/>
    <dgm:cxn modelId="{9DD7E8AE-5155-42EF-AF2F-979AF1D248B4}" type="presParOf" srcId="{9F2087A6-68E2-49F8-A041-FB15887BD884}" destId="{02D14C3B-2663-4D43-BADF-20758149D529}" srcOrd="13" destOrd="0" presId="urn:microsoft.com/office/officeart/2005/8/layout/list1"/>
    <dgm:cxn modelId="{E56417B0-1EAE-4005-A406-3A20D31CBE70}" type="presParOf" srcId="{9F2087A6-68E2-49F8-A041-FB15887BD884}" destId="{8230D139-2BBB-45D9-AEAE-2995BBDB35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91126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Flexibility of accessing learning from your computer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163702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Builds individual and organizational talent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236278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Enhance</a:t>
          </a:r>
          <a:r>
            <a:rPr lang="en-US" sz="1800" baseline="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 leadership skills and develop professionally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933B1C-FD38-4A0E-9666-E5A27279A6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308854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Supports the FAA’s “Workforce of the Future” Strategic Initiative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B2ED9896-96F0-4889-AEDE-421370E68E10}" type="sib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50E3830-6CAE-4944-9B1C-C19CDBBB0AB8}" type="par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6902B1-48EE-4058-BE21-5205C02F06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18550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Access to an array of self-paced learning resources and courses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D8E9A6A7-3627-4D6B-A4E3-C8A4B768D6C4}" type="parTrans" cxnId="{A6693494-1E5C-4A52-B1D6-EF9BC5FE3C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94DB556-8277-46D8-9DD6-DF55473D8DD3}" type="sibTrans" cxnId="{A6693494-1E5C-4A52-B1D6-EF9BC5FE3C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9064F-10CB-4992-8B1D-72F67D777190}" type="pres">
      <dgm:prSet presAssocID="{B26902B1-48EE-4058-BE21-5205C02F0600}" presName="parentLin" presStyleCnt="0"/>
      <dgm:spPr/>
    </dgm:pt>
    <dgm:pt modelId="{27BCA221-1F7C-4AC6-ACA5-91CA2899D9CA}" type="pres">
      <dgm:prSet presAssocID="{B26902B1-48EE-4058-BE21-5205C02F060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AA510C6-5593-4490-A8E1-596320043AAD}" type="pres">
      <dgm:prSet presAssocID="{B26902B1-48EE-4058-BE21-5205C02F0600}" presName="parentText" presStyleLbl="node1" presStyleIdx="0" presStyleCnt="5" custScaleY="166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E846-ADEE-46F7-86F9-36DC756D4BBC}" type="pres">
      <dgm:prSet presAssocID="{B26902B1-48EE-4058-BE21-5205C02F0600}" presName="negativeSpace" presStyleCnt="0"/>
      <dgm:spPr/>
    </dgm:pt>
    <dgm:pt modelId="{D5B33EA2-FBFD-439A-A1B7-E003D3437D55}" type="pres">
      <dgm:prSet presAssocID="{B26902B1-48EE-4058-BE21-5205C02F0600}" presName="childText" presStyleLbl="conFgAcc1" presStyleIdx="0" presStyleCnt="5">
        <dgm:presLayoutVars>
          <dgm:bulletEnabled val="1"/>
        </dgm:presLayoutVars>
      </dgm:prSet>
      <dgm:spPr>
        <a:xfrm>
          <a:off x="0" y="42166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7EB684B-6C14-4CEC-8FC4-193482ACABEC}" type="pres">
      <dgm:prSet presAssocID="{094DB556-8277-46D8-9DD6-DF55473D8DD3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1" presStyleCnt="5" custScaleY="154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1" presStyleCnt="5" custLinFactNeighborX="21818" custLinFactNeighborY="99315">
        <dgm:presLayoutVars>
          <dgm:bulletEnabled val="1"/>
        </dgm:presLayoutVars>
      </dgm:prSet>
      <dgm:spPr>
        <a:xfrm>
          <a:off x="0" y="1233235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2" presStyleCnt="5" custScaleY="154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2" presStyleCnt="5">
        <dgm:presLayoutVars>
          <dgm:bulletEnabled val="1"/>
        </dgm:presLayoutVars>
      </dgm:prSet>
      <dgm:spPr>
        <a:xfrm>
          <a:off x="0" y="187318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3" presStyleCnt="5" custScaleY="154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3" presStyleCnt="5">
        <dgm:presLayoutVars>
          <dgm:bulletEnabled val="1"/>
        </dgm:presLayoutVars>
      </dgm:prSet>
      <dgm:spPr>
        <a:xfrm>
          <a:off x="0" y="259894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ED5290E0-8204-48F3-9819-1D88371A43D9}" type="pres">
      <dgm:prSet presAssocID="{40933B1C-FD38-4A0E-9666-E5A27279A6A6}" presName="parentLin" presStyleCnt="0"/>
      <dgm:spPr/>
    </dgm:pt>
    <dgm:pt modelId="{1BBD3582-3CA2-430C-A40B-0B7F14E86508}" type="pres">
      <dgm:prSet presAssocID="{40933B1C-FD38-4A0E-9666-E5A27279A6A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3B88CBC-5A73-4DC1-8C66-ED14E7234645}" type="pres">
      <dgm:prSet presAssocID="{40933B1C-FD38-4A0E-9666-E5A27279A6A6}" presName="parentText" presStyleLbl="node1" presStyleIdx="4" presStyleCnt="5" custScaleY="154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14C3B-2663-4D43-BADF-20758149D529}" type="pres">
      <dgm:prSet presAssocID="{40933B1C-FD38-4A0E-9666-E5A27279A6A6}" presName="negativeSpace" presStyleCnt="0"/>
      <dgm:spPr/>
    </dgm:pt>
    <dgm:pt modelId="{8230D139-2BBB-45D9-AEAE-2995BBDB35F5}" type="pres">
      <dgm:prSet presAssocID="{40933B1C-FD38-4A0E-9666-E5A27279A6A6}" presName="childText" presStyleLbl="conFgAcc1" presStyleIdx="4" presStyleCnt="5">
        <dgm:presLayoutVars>
          <dgm:bulletEnabled val="1"/>
        </dgm:presLayoutVars>
      </dgm:prSet>
      <dgm:spPr>
        <a:xfrm>
          <a:off x="0" y="332470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94742F6-AC6A-44B1-8DE5-593CE89D226E}" type="presOf" srcId="{B26902B1-48EE-4058-BE21-5205C02F0600}" destId="{1AA510C6-5593-4490-A8E1-596320043AAD}" srcOrd="1" destOrd="0" presId="urn:microsoft.com/office/officeart/2005/8/layout/list1"/>
    <dgm:cxn modelId="{6E40FE9A-3F17-4CD8-A617-0299AB89ED57}" type="presOf" srcId="{B26902B1-48EE-4058-BE21-5205C02F0600}" destId="{27BCA221-1F7C-4AC6-ACA5-91CA2899D9CA}" srcOrd="0" destOrd="0" presId="urn:microsoft.com/office/officeart/2005/8/layout/list1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51513440-D9B3-4B24-BBD2-8C4931BF76FE}" srcId="{BAFF58D8-77AE-4E1A-A885-4548D5C505D1}" destId="{EB70F664-9362-4832-8FDC-924F387C688C}" srcOrd="3" destOrd="0" parTransId="{FF28B170-D72F-4950-AE29-9BA248F8DDCC}" sibTransId="{341457C5-EA60-4D13-9C10-EFA644710A9C}"/>
    <dgm:cxn modelId="{556E143A-C818-48AB-8046-A56B1239BCE4}" srcId="{BAFF58D8-77AE-4E1A-A885-4548D5C505D1}" destId="{40933B1C-FD38-4A0E-9666-E5A27279A6A6}" srcOrd="4" destOrd="0" parTransId="{550E3830-6CAE-4944-9B1C-C19CDBBB0AB8}" sibTransId="{B2ED9896-96F0-4889-AEDE-421370E68E10}"/>
    <dgm:cxn modelId="{198E3EDE-4A0F-40A3-9D28-C6D07F828AF2}" srcId="{BAFF58D8-77AE-4E1A-A885-4548D5C505D1}" destId="{AE0CD8F8-8DA2-4B38-B94C-523AD7C31EC7}" srcOrd="1" destOrd="0" parTransId="{597F05A9-7272-4AE0-AE12-E0AD9FD34033}" sibTransId="{B38E9B3D-A17C-4F49-8541-B01CA333B841}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20D9191A-629E-4789-B327-6F5A6CFE9B76}" type="presOf" srcId="{40933B1C-FD38-4A0E-9666-E5A27279A6A6}" destId="{23B88CBC-5A73-4DC1-8C66-ED14E7234645}" srcOrd="1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B31706E0-FE85-4708-964A-118AD4066705}" type="presOf" srcId="{40933B1C-FD38-4A0E-9666-E5A27279A6A6}" destId="{1BBD3582-3CA2-430C-A40B-0B7F14E86508}" srcOrd="0" destOrd="0" presId="urn:microsoft.com/office/officeart/2005/8/layout/list1"/>
    <dgm:cxn modelId="{EEFFC073-EE8B-4882-B27F-46FE8061B250}" srcId="{BAFF58D8-77AE-4E1A-A885-4548D5C505D1}" destId="{6520A7E4-0E92-4869-ABB9-9E750235369A}" srcOrd="2" destOrd="0" parTransId="{636739D5-B6CF-4F13-AFD4-E82628290066}" sibTransId="{5FC5BFAA-FAB5-4196-96AD-EA89DB93439E}"/>
    <dgm:cxn modelId="{A6693494-1E5C-4A52-B1D6-EF9BC5FE3C8A}" srcId="{BAFF58D8-77AE-4E1A-A885-4548D5C505D1}" destId="{B26902B1-48EE-4058-BE21-5205C02F0600}" srcOrd="0" destOrd="0" parTransId="{D8E9A6A7-3627-4D6B-A4E3-C8A4B768D6C4}" sibTransId="{094DB556-8277-46D8-9DD6-DF55473D8DD3}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BCDE0759-86D1-4DE5-B4D9-ABB55A334235}" type="presParOf" srcId="{9F2087A6-68E2-49F8-A041-FB15887BD884}" destId="{EB49064F-10CB-4992-8B1D-72F67D777190}" srcOrd="0" destOrd="0" presId="urn:microsoft.com/office/officeart/2005/8/layout/list1"/>
    <dgm:cxn modelId="{6F265F07-0BDD-47E2-A8B3-CE5A0402FD8E}" type="presParOf" srcId="{EB49064F-10CB-4992-8B1D-72F67D777190}" destId="{27BCA221-1F7C-4AC6-ACA5-91CA2899D9CA}" srcOrd="0" destOrd="0" presId="urn:microsoft.com/office/officeart/2005/8/layout/list1"/>
    <dgm:cxn modelId="{D17276DF-E5A3-4917-B8F8-FBCAF28E3EF6}" type="presParOf" srcId="{EB49064F-10CB-4992-8B1D-72F67D777190}" destId="{1AA510C6-5593-4490-A8E1-596320043AAD}" srcOrd="1" destOrd="0" presId="urn:microsoft.com/office/officeart/2005/8/layout/list1"/>
    <dgm:cxn modelId="{90C5469C-ECE7-46E1-B2E1-F7EE3225EEDF}" type="presParOf" srcId="{9F2087A6-68E2-49F8-A041-FB15887BD884}" destId="{6411E846-ADEE-46F7-86F9-36DC756D4BBC}" srcOrd="1" destOrd="0" presId="urn:microsoft.com/office/officeart/2005/8/layout/list1"/>
    <dgm:cxn modelId="{B183FA4C-3E8C-47B8-A200-9B8298F27F37}" type="presParOf" srcId="{9F2087A6-68E2-49F8-A041-FB15887BD884}" destId="{D5B33EA2-FBFD-439A-A1B7-E003D3437D55}" srcOrd="2" destOrd="0" presId="urn:microsoft.com/office/officeart/2005/8/layout/list1"/>
    <dgm:cxn modelId="{AE31C954-E0AA-41EB-A7E7-3ABD7857C96A}" type="presParOf" srcId="{9F2087A6-68E2-49F8-A041-FB15887BD884}" destId="{47EB684B-6C14-4CEC-8FC4-193482ACABEC}" srcOrd="3" destOrd="0" presId="urn:microsoft.com/office/officeart/2005/8/layout/list1"/>
    <dgm:cxn modelId="{E50EF7E5-9A69-4292-BB3F-48F9264ACCD2}" type="presParOf" srcId="{9F2087A6-68E2-49F8-A041-FB15887BD884}" destId="{37AEC708-1283-4EA6-95DA-50C8636D49C3}" srcOrd="4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5" destOrd="0" presId="urn:microsoft.com/office/officeart/2005/8/layout/list1"/>
    <dgm:cxn modelId="{9A4C0D14-2465-4166-8F46-CFDE0840130D}" type="presParOf" srcId="{9F2087A6-68E2-49F8-A041-FB15887BD884}" destId="{A7F9D901-5805-42C3-80FB-539C96DE8FC8}" srcOrd="6" destOrd="0" presId="urn:microsoft.com/office/officeart/2005/8/layout/list1"/>
    <dgm:cxn modelId="{9C00D9F4-A173-4411-ADC1-A6D32EDE0F75}" type="presParOf" srcId="{9F2087A6-68E2-49F8-A041-FB15887BD884}" destId="{9852D9C5-E20C-44D0-82BE-3AA16EBFA5DB}" srcOrd="7" destOrd="0" presId="urn:microsoft.com/office/officeart/2005/8/layout/list1"/>
    <dgm:cxn modelId="{6327D415-2D9A-4E68-BD96-E997EA8FF70D}" type="presParOf" srcId="{9F2087A6-68E2-49F8-A041-FB15887BD884}" destId="{29A67354-9B52-4674-9DCE-832B41F01832}" srcOrd="8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9" destOrd="0" presId="urn:microsoft.com/office/officeart/2005/8/layout/list1"/>
    <dgm:cxn modelId="{5734E100-E09C-4414-98E8-867C57EF0A9F}" type="presParOf" srcId="{9F2087A6-68E2-49F8-A041-FB15887BD884}" destId="{747CACC5-2242-4202-A341-560DAD4B6948}" srcOrd="10" destOrd="0" presId="urn:microsoft.com/office/officeart/2005/8/layout/list1"/>
    <dgm:cxn modelId="{4D3D3772-2F54-4AAF-86E9-28333A0F2E3A}" type="presParOf" srcId="{9F2087A6-68E2-49F8-A041-FB15887BD884}" destId="{8642B7CC-E691-4F9B-B3D6-6425C5747EE5}" srcOrd="11" destOrd="0" presId="urn:microsoft.com/office/officeart/2005/8/layout/list1"/>
    <dgm:cxn modelId="{0852ABB6-332F-43E1-83C8-373FD0A2B932}" type="presParOf" srcId="{9F2087A6-68E2-49F8-A041-FB15887BD884}" destId="{5AFBF53F-32A0-496A-B2CD-08D5000FBA3E}" srcOrd="12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13" destOrd="0" presId="urn:microsoft.com/office/officeart/2005/8/layout/list1"/>
    <dgm:cxn modelId="{1B8B04AC-479A-4218-9A35-35EC92848DA1}" type="presParOf" srcId="{9F2087A6-68E2-49F8-A041-FB15887BD884}" destId="{C768FA16-04A6-43B0-BE16-A21650B8A9DB}" srcOrd="14" destOrd="0" presId="urn:microsoft.com/office/officeart/2005/8/layout/list1"/>
    <dgm:cxn modelId="{44903E04-BB91-46E2-99D1-89566210B27F}" type="presParOf" srcId="{9F2087A6-68E2-49F8-A041-FB15887BD884}" destId="{87741159-A85A-435B-A6F2-FC8AF0D7E1BE}" srcOrd="15" destOrd="0" presId="urn:microsoft.com/office/officeart/2005/8/layout/list1"/>
    <dgm:cxn modelId="{8E054964-B1C7-498F-86E8-DC997382832D}" type="presParOf" srcId="{9F2087A6-68E2-49F8-A041-FB15887BD884}" destId="{ED5290E0-8204-48F3-9819-1D88371A43D9}" srcOrd="16" destOrd="0" presId="urn:microsoft.com/office/officeart/2005/8/layout/list1"/>
    <dgm:cxn modelId="{B76ABD78-69D6-4194-96D5-E6929A3FD4C0}" type="presParOf" srcId="{ED5290E0-8204-48F3-9819-1D88371A43D9}" destId="{1BBD3582-3CA2-430C-A40B-0B7F14E86508}" srcOrd="0" destOrd="0" presId="urn:microsoft.com/office/officeart/2005/8/layout/list1"/>
    <dgm:cxn modelId="{AE9F8D95-0582-4009-97CA-CFA21285E9B3}" type="presParOf" srcId="{ED5290E0-8204-48F3-9819-1D88371A43D9}" destId="{23B88CBC-5A73-4DC1-8C66-ED14E7234645}" srcOrd="1" destOrd="0" presId="urn:microsoft.com/office/officeart/2005/8/layout/list1"/>
    <dgm:cxn modelId="{9DD7E8AE-5155-42EF-AF2F-979AF1D248B4}" type="presParOf" srcId="{9F2087A6-68E2-49F8-A041-FB15887BD884}" destId="{02D14C3B-2663-4D43-BADF-20758149D529}" srcOrd="17" destOrd="0" presId="urn:microsoft.com/office/officeart/2005/8/layout/list1"/>
    <dgm:cxn modelId="{E56417B0-1EAE-4005-A406-3A20D31CBE70}" type="presParOf" srcId="{9F2087A6-68E2-49F8-A041-FB15887BD884}" destId="{8230D139-2BBB-45D9-AEAE-2995BBDB35F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91126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One week session held after FAA’s New Manager Course (NMC)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163702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participants with the knowledge and skills to successfully achieve their core responsibilities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236278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Strives to develop consistent, capable, and confident leaders who drive safety, productivity, quality and engagement 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933B1C-FD38-4A0E-9666-E5A27279A6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308854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Covers organizational alignment, performance management, developing self and others, labor relations, collaboration, safety and transition from an individual contributor to a manager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B2ED9896-96F0-4889-AEDE-421370E68E10}" type="sib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50E3830-6CAE-4944-9B1C-C19CDBBB0AB8}" type="parTrans" cxnId="{556E143A-C818-48AB-8046-A56B1239BCE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6902B1-48EE-4058-BE21-5205C02F060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27214" y="185507"/>
          <a:ext cx="3181003" cy="4723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Targets new ATO Managers within 90 days of selection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D8E9A6A7-3627-4D6B-A4E3-C8A4B768D6C4}" type="parTrans" cxnId="{A6693494-1E5C-4A52-B1D6-EF9BC5FE3C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94DB556-8277-46D8-9DD6-DF55473D8DD3}" type="sibTrans" cxnId="{A6693494-1E5C-4A52-B1D6-EF9BC5FE3C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9064F-10CB-4992-8B1D-72F67D777190}" type="pres">
      <dgm:prSet presAssocID="{B26902B1-48EE-4058-BE21-5205C02F0600}" presName="parentLin" presStyleCnt="0"/>
      <dgm:spPr/>
    </dgm:pt>
    <dgm:pt modelId="{27BCA221-1F7C-4AC6-ACA5-91CA2899D9CA}" type="pres">
      <dgm:prSet presAssocID="{B26902B1-48EE-4058-BE21-5205C02F060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AA510C6-5593-4490-A8E1-596320043AAD}" type="pres">
      <dgm:prSet presAssocID="{B26902B1-48EE-4058-BE21-5205C02F0600}" presName="parentText" presStyleLbl="node1" presStyleIdx="0" presStyleCnt="5" custScaleY="223713" custLinFactNeighborX="-8693" custLinFactNeighborY="-21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E846-ADEE-46F7-86F9-36DC756D4BBC}" type="pres">
      <dgm:prSet presAssocID="{B26902B1-48EE-4058-BE21-5205C02F0600}" presName="negativeSpace" presStyleCnt="0"/>
      <dgm:spPr/>
    </dgm:pt>
    <dgm:pt modelId="{D5B33EA2-FBFD-439A-A1B7-E003D3437D55}" type="pres">
      <dgm:prSet presAssocID="{B26902B1-48EE-4058-BE21-5205C02F0600}" presName="childText" presStyleLbl="conFgAcc1" presStyleIdx="0" presStyleCnt="5">
        <dgm:presLayoutVars>
          <dgm:bulletEnabled val="1"/>
        </dgm:presLayoutVars>
      </dgm:prSet>
      <dgm:spPr>
        <a:xfrm>
          <a:off x="0" y="42166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7EB684B-6C14-4CEC-8FC4-193482ACABEC}" type="pres">
      <dgm:prSet presAssocID="{094DB556-8277-46D8-9DD6-DF55473D8DD3}" presName="spaceBetweenRectangles" presStyleCnt="0"/>
      <dgm:spPr/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1" presStyleCnt="5" custScaleY="2237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1" presStyleCnt="5" custLinFactNeighborX="21818" custLinFactNeighborY="99315">
        <dgm:presLayoutVars>
          <dgm:bulletEnabled val="1"/>
        </dgm:presLayoutVars>
      </dgm:prSet>
      <dgm:spPr>
        <a:xfrm>
          <a:off x="0" y="1233235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2" presStyleCnt="5" custScaleY="308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2" presStyleCnt="5">
        <dgm:presLayoutVars>
          <dgm:bulletEnabled val="1"/>
        </dgm:presLayoutVars>
      </dgm:prSet>
      <dgm:spPr>
        <a:xfrm>
          <a:off x="0" y="187318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3" presStyleCnt="5" custScaleY="2765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3" presStyleCnt="5">
        <dgm:presLayoutVars>
          <dgm:bulletEnabled val="1"/>
        </dgm:presLayoutVars>
      </dgm:prSet>
      <dgm:spPr>
        <a:xfrm>
          <a:off x="0" y="259894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ED5290E0-8204-48F3-9819-1D88371A43D9}" type="pres">
      <dgm:prSet presAssocID="{40933B1C-FD38-4A0E-9666-E5A27279A6A6}" presName="parentLin" presStyleCnt="0"/>
      <dgm:spPr/>
    </dgm:pt>
    <dgm:pt modelId="{1BBD3582-3CA2-430C-A40B-0B7F14E86508}" type="pres">
      <dgm:prSet presAssocID="{40933B1C-FD38-4A0E-9666-E5A27279A6A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3B88CBC-5A73-4DC1-8C66-ED14E7234645}" type="pres">
      <dgm:prSet presAssocID="{40933B1C-FD38-4A0E-9666-E5A27279A6A6}" presName="parentText" presStyleLbl="node1" presStyleIdx="4" presStyleCnt="5" custScaleY="3785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14C3B-2663-4D43-BADF-20758149D529}" type="pres">
      <dgm:prSet presAssocID="{40933B1C-FD38-4A0E-9666-E5A27279A6A6}" presName="negativeSpace" presStyleCnt="0"/>
      <dgm:spPr/>
    </dgm:pt>
    <dgm:pt modelId="{8230D139-2BBB-45D9-AEAE-2995BBDB35F5}" type="pres">
      <dgm:prSet presAssocID="{40933B1C-FD38-4A0E-9666-E5A27279A6A6}" presName="childText" presStyleLbl="conFgAcc1" presStyleIdx="4" presStyleCnt="5">
        <dgm:presLayoutVars>
          <dgm:bulletEnabled val="1"/>
        </dgm:presLayoutVars>
      </dgm:prSet>
      <dgm:spPr>
        <a:xfrm>
          <a:off x="0" y="3324707"/>
          <a:ext cx="4544291" cy="403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2" destOrd="0" parTransId="{636739D5-B6CF-4F13-AFD4-E82628290066}" sibTransId="{5FC5BFAA-FAB5-4196-96AD-EA89DB93439E}"/>
    <dgm:cxn modelId="{6E40FE9A-3F17-4CD8-A617-0299AB89ED57}" type="presOf" srcId="{B26902B1-48EE-4058-BE21-5205C02F0600}" destId="{27BCA221-1F7C-4AC6-ACA5-91CA2899D9CA}" srcOrd="0" destOrd="0" presId="urn:microsoft.com/office/officeart/2005/8/layout/list1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51513440-D9B3-4B24-BBD2-8C4931BF76FE}" srcId="{BAFF58D8-77AE-4E1A-A885-4548D5C505D1}" destId="{EB70F664-9362-4832-8FDC-924F387C688C}" srcOrd="3" destOrd="0" parTransId="{FF28B170-D72F-4950-AE29-9BA248F8DDCC}" sibTransId="{341457C5-EA60-4D13-9C10-EFA644710A9C}"/>
    <dgm:cxn modelId="{194742F6-AC6A-44B1-8DE5-593CE89D226E}" type="presOf" srcId="{B26902B1-48EE-4058-BE21-5205C02F0600}" destId="{1AA510C6-5593-4490-A8E1-596320043AAD}" srcOrd="1" destOrd="0" presId="urn:microsoft.com/office/officeart/2005/8/layout/list1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20D9191A-629E-4789-B327-6F5A6CFE9B76}" type="presOf" srcId="{40933B1C-FD38-4A0E-9666-E5A27279A6A6}" destId="{23B88CBC-5A73-4DC1-8C66-ED14E7234645}" srcOrd="1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B31706E0-FE85-4708-964A-118AD4066705}" type="presOf" srcId="{40933B1C-FD38-4A0E-9666-E5A27279A6A6}" destId="{1BBD3582-3CA2-430C-A40B-0B7F14E86508}" srcOrd="0" destOrd="0" presId="urn:microsoft.com/office/officeart/2005/8/layout/list1"/>
    <dgm:cxn modelId="{556E143A-C818-48AB-8046-A56B1239BCE4}" srcId="{BAFF58D8-77AE-4E1A-A885-4548D5C505D1}" destId="{40933B1C-FD38-4A0E-9666-E5A27279A6A6}" srcOrd="4" destOrd="0" parTransId="{550E3830-6CAE-4944-9B1C-C19CDBBB0AB8}" sibTransId="{B2ED9896-96F0-4889-AEDE-421370E68E10}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198E3EDE-4A0F-40A3-9D28-C6D07F828AF2}" srcId="{BAFF58D8-77AE-4E1A-A885-4548D5C505D1}" destId="{AE0CD8F8-8DA2-4B38-B94C-523AD7C31EC7}" srcOrd="1" destOrd="0" parTransId="{597F05A9-7272-4AE0-AE12-E0AD9FD34033}" sibTransId="{B38E9B3D-A17C-4F49-8541-B01CA333B841}"/>
    <dgm:cxn modelId="{A6693494-1E5C-4A52-B1D6-EF9BC5FE3C8A}" srcId="{BAFF58D8-77AE-4E1A-A885-4548D5C505D1}" destId="{B26902B1-48EE-4058-BE21-5205C02F0600}" srcOrd="0" destOrd="0" parTransId="{D8E9A6A7-3627-4D6B-A4E3-C8A4B768D6C4}" sibTransId="{094DB556-8277-46D8-9DD6-DF55473D8DD3}"/>
    <dgm:cxn modelId="{BCDE0759-86D1-4DE5-B4D9-ABB55A334235}" type="presParOf" srcId="{9F2087A6-68E2-49F8-A041-FB15887BD884}" destId="{EB49064F-10CB-4992-8B1D-72F67D777190}" srcOrd="0" destOrd="0" presId="urn:microsoft.com/office/officeart/2005/8/layout/list1"/>
    <dgm:cxn modelId="{6F265F07-0BDD-47E2-A8B3-CE5A0402FD8E}" type="presParOf" srcId="{EB49064F-10CB-4992-8B1D-72F67D777190}" destId="{27BCA221-1F7C-4AC6-ACA5-91CA2899D9CA}" srcOrd="0" destOrd="0" presId="urn:microsoft.com/office/officeart/2005/8/layout/list1"/>
    <dgm:cxn modelId="{D17276DF-E5A3-4917-B8F8-FBCAF28E3EF6}" type="presParOf" srcId="{EB49064F-10CB-4992-8B1D-72F67D777190}" destId="{1AA510C6-5593-4490-A8E1-596320043AAD}" srcOrd="1" destOrd="0" presId="urn:microsoft.com/office/officeart/2005/8/layout/list1"/>
    <dgm:cxn modelId="{90C5469C-ECE7-46E1-B2E1-F7EE3225EEDF}" type="presParOf" srcId="{9F2087A6-68E2-49F8-A041-FB15887BD884}" destId="{6411E846-ADEE-46F7-86F9-36DC756D4BBC}" srcOrd="1" destOrd="0" presId="urn:microsoft.com/office/officeart/2005/8/layout/list1"/>
    <dgm:cxn modelId="{B183FA4C-3E8C-47B8-A200-9B8298F27F37}" type="presParOf" srcId="{9F2087A6-68E2-49F8-A041-FB15887BD884}" destId="{D5B33EA2-FBFD-439A-A1B7-E003D3437D55}" srcOrd="2" destOrd="0" presId="urn:microsoft.com/office/officeart/2005/8/layout/list1"/>
    <dgm:cxn modelId="{AE31C954-E0AA-41EB-A7E7-3ABD7857C96A}" type="presParOf" srcId="{9F2087A6-68E2-49F8-A041-FB15887BD884}" destId="{47EB684B-6C14-4CEC-8FC4-193482ACABEC}" srcOrd="3" destOrd="0" presId="urn:microsoft.com/office/officeart/2005/8/layout/list1"/>
    <dgm:cxn modelId="{E50EF7E5-9A69-4292-BB3F-48F9264ACCD2}" type="presParOf" srcId="{9F2087A6-68E2-49F8-A041-FB15887BD884}" destId="{37AEC708-1283-4EA6-95DA-50C8636D49C3}" srcOrd="4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5" destOrd="0" presId="urn:microsoft.com/office/officeart/2005/8/layout/list1"/>
    <dgm:cxn modelId="{9A4C0D14-2465-4166-8F46-CFDE0840130D}" type="presParOf" srcId="{9F2087A6-68E2-49F8-A041-FB15887BD884}" destId="{A7F9D901-5805-42C3-80FB-539C96DE8FC8}" srcOrd="6" destOrd="0" presId="urn:microsoft.com/office/officeart/2005/8/layout/list1"/>
    <dgm:cxn modelId="{9C00D9F4-A173-4411-ADC1-A6D32EDE0F75}" type="presParOf" srcId="{9F2087A6-68E2-49F8-A041-FB15887BD884}" destId="{9852D9C5-E20C-44D0-82BE-3AA16EBFA5DB}" srcOrd="7" destOrd="0" presId="urn:microsoft.com/office/officeart/2005/8/layout/list1"/>
    <dgm:cxn modelId="{6327D415-2D9A-4E68-BD96-E997EA8FF70D}" type="presParOf" srcId="{9F2087A6-68E2-49F8-A041-FB15887BD884}" destId="{29A67354-9B52-4674-9DCE-832B41F01832}" srcOrd="8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9" destOrd="0" presId="urn:microsoft.com/office/officeart/2005/8/layout/list1"/>
    <dgm:cxn modelId="{5734E100-E09C-4414-98E8-867C57EF0A9F}" type="presParOf" srcId="{9F2087A6-68E2-49F8-A041-FB15887BD884}" destId="{747CACC5-2242-4202-A341-560DAD4B6948}" srcOrd="10" destOrd="0" presId="urn:microsoft.com/office/officeart/2005/8/layout/list1"/>
    <dgm:cxn modelId="{4D3D3772-2F54-4AAF-86E9-28333A0F2E3A}" type="presParOf" srcId="{9F2087A6-68E2-49F8-A041-FB15887BD884}" destId="{8642B7CC-E691-4F9B-B3D6-6425C5747EE5}" srcOrd="11" destOrd="0" presId="urn:microsoft.com/office/officeart/2005/8/layout/list1"/>
    <dgm:cxn modelId="{0852ABB6-332F-43E1-83C8-373FD0A2B932}" type="presParOf" srcId="{9F2087A6-68E2-49F8-A041-FB15887BD884}" destId="{5AFBF53F-32A0-496A-B2CD-08D5000FBA3E}" srcOrd="12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13" destOrd="0" presId="urn:microsoft.com/office/officeart/2005/8/layout/list1"/>
    <dgm:cxn modelId="{1B8B04AC-479A-4218-9A35-35EC92848DA1}" type="presParOf" srcId="{9F2087A6-68E2-49F8-A041-FB15887BD884}" destId="{C768FA16-04A6-43B0-BE16-A21650B8A9DB}" srcOrd="14" destOrd="0" presId="urn:microsoft.com/office/officeart/2005/8/layout/list1"/>
    <dgm:cxn modelId="{44903E04-BB91-46E2-99D1-89566210B27F}" type="presParOf" srcId="{9F2087A6-68E2-49F8-A041-FB15887BD884}" destId="{87741159-A85A-435B-A6F2-FC8AF0D7E1BE}" srcOrd="15" destOrd="0" presId="urn:microsoft.com/office/officeart/2005/8/layout/list1"/>
    <dgm:cxn modelId="{8E054964-B1C7-498F-86E8-DC997382832D}" type="presParOf" srcId="{9F2087A6-68E2-49F8-A041-FB15887BD884}" destId="{ED5290E0-8204-48F3-9819-1D88371A43D9}" srcOrd="16" destOrd="0" presId="urn:microsoft.com/office/officeart/2005/8/layout/list1"/>
    <dgm:cxn modelId="{B76ABD78-69D6-4194-96D5-E6929A3FD4C0}" type="presParOf" srcId="{ED5290E0-8204-48F3-9819-1D88371A43D9}" destId="{1BBD3582-3CA2-430C-A40B-0B7F14E86508}" srcOrd="0" destOrd="0" presId="urn:microsoft.com/office/officeart/2005/8/layout/list1"/>
    <dgm:cxn modelId="{AE9F8D95-0582-4009-97CA-CFA21285E9B3}" type="presParOf" srcId="{ED5290E0-8204-48F3-9819-1D88371A43D9}" destId="{23B88CBC-5A73-4DC1-8C66-ED14E7234645}" srcOrd="1" destOrd="0" presId="urn:microsoft.com/office/officeart/2005/8/layout/list1"/>
    <dgm:cxn modelId="{9DD7E8AE-5155-42EF-AF2F-979AF1D248B4}" type="presParOf" srcId="{9F2087A6-68E2-49F8-A041-FB15887BD884}" destId="{02D14C3B-2663-4D43-BADF-20758149D529}" srcOrd="17" destOrd="0" presId="urn:microsoft.com/office/officeart/2005/8/layout/list1"/>
    <dgm:cxn modelId="{E56417B0-1EAE-4005-A406-3A20D31CBE70}" type="presParOf" srcId="{9F2087A6-68E2-49F8-A041-FB15887BD884}" destId="{8230D139-2BBB-45D9-AEAE-2995BBDB35F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36491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Developed and facilitated by Frontline Managers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99995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peer-to-peer learning on the              day-to-day nuts and bolts of the job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FCA876-374A-4F47-AF58-8F97B8587B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263499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Required every three years for Technical Operations Frontline Managers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DCB6EEE8-0554-4BFF-8CF9-495CCDBA2030}" type="parTrans" cxnId="{5C7434B6-2773-40E4-A23A-0118C7FBB2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7549F4-FB06-4737-972E-7E5007E9282C}" type="sibTrans" cxnId="{5C7434B6-2773-40E4-A23A-0118C7FBB2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AA53B3B-6221-4C81-92A1-CE09F67B744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2634990"/>
          <a:ext cx="2807017" cy="413280"/>
        </a:xfr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Topics include: leadership and management, logistics, facility operations, Human Resources, training and certification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31D1DB19-4C3F-49AB-8C02-63A4C1BE8D43}" type="parTrans" cxnId="{FADE660C-C7BC-4DC9-93E9-22FA426C2C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4E64247-3F1A-41F2-B4A2-784577A4DEA9}" type="sibTrans" cxnId="{FADE660C-C7BC-4DC9-93E9-22FA426C2C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0" presStyleCnt="4">
        <dgm:presLayoutVars>
          <dgm:bulletEnabled val="1"/>
        </dgm:presLayoutVars>
      </dgm:prSet>
      <dgm:spPr>
        <a:xfrm>
          <a:off x="0" y="157155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1" presStyleCnt="4">
        <dgm:presLayoutVars>
          <dgm:bulletEnabled val="1"/>
        </dgm:presLayoutVars>
      </dgm:prSet>
      <dgm:spPr>
        <a:xfrm>
          <a:off x="0" y="220659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514EDA3F-B5F5-4622-9E4B-A691E057A455}" type="pres">
      <dgm:prSet presAssocID="{99FCA876-374A-4F47-AF58-8F97B8587B04}" presName="parentLin" presStyleCnt="0"/>
      <dgm:spPr/>
    </dgm:pt>
    <dgm:pt modelId="{431AFA71-82C4-403E-B4BD-95FE9D766F2B}" type="pres">
      <dgm:prSet presAssocID="{99FCA876-374A-4F47-AF58-8F97B8587B0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9A74791-367F-4FA4-9FDD-57D87FB2CA50}" type="pres">
      <dgm:prSet presAssocID="{99FCA876-374A-4F47-AF58-8F97B8587B0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6AE46-CBAF-431B-98DD-C004D1CFC1E9}" type="pres">
      <dgm:prSet presAssocID="{99FCA876-374A-4F47-AF58-8F97B8587B04}" presName="negativeSpace" presStyleCnt="0"/>
      <dgm:spPr/>
    </dgm:pt>
    <dgm:pt modelId="{B5C5D37F-DD9F-45F0-9A2E-07D4060C75B2}" type="pres">
      <dgm:prSet presAssocID="{99FCA876-374A-4F47-AF58-8F97B8587B04}" presName="childText" presStyleLbl="conFgAcc1" presStyleIdx="2" presStyleCnt="4">
        <dgm:presLayoutVars>
          <dgm:bulletEnabled val="1"/>
        </dgm:presLayoutVars>
      </dgm:prSet>
      <dgm:spPr>
        <a:xfrm>
          <a:off x="0" y="284163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1808D3C-9BA8-4A6B-B6EB-76A77056DE92}" type="pres">
      <dgm:prSet presAssocID="{E97549F4-FB06-4737-972E-7E5007E9282C}" presName="spaceBetweenRectangles" presStyleCnt="0"/>
      <dgm:spPr/>
    </dgm:pt>
    <dgm:pt modelId="{87FB5831-744D-427A-86B0-23C0A9104CB6}" type="pres">
      <dgm:prSet presAssocID="{9AA53B3B-6221-4C81-92A1-CE09F67B7447}" presName="parentLin" presStyleCnt="0"/>
      <dgm:spPr/>
    </dgm:pt>
    <dgm:pt modelId="{58406466-1594-4ACB-AED6-4C87B5F6CB39}" type="pres">
      <dgm:prSet presAssocID="{9AA53B3B-6221-4C81-92A1-CE09F67B7447}" presName="parentLeftMargin" presStyleLbl="node1" presStyleIdx="2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5AE51DE-A59C-4E53-ABD3-10F9E2831F91}" type="pres">
      <dgm:prSet presAssocID="{9AA53B3B-6221-4C81-92A1-CE09F67B7447}" presName="parentText" presStyleLbl="node1" presStyleIdx="3" presStyleCnt="4" custScaleY="1212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3075B-92DC-4D25-AD38-435913E2878F}" type="pres">
      <dgm:prSet presAssocID="{9AA53B3B-6221-4C81-92A1-CE09F67B7447}" presName="negativeSpace" presStyleCnt="0"/>
      <dgm:spPr/>
    </dgm:pt>
    <dgm:pt modelId="{61E8CFEC-67BE-4974-AB1A-81CE6C862FB4}" type="pres">
      <dgm:prSet presAssocID="{9AA53B3B-6221-4C81-92A1-CE09F67B7447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BBE0E3"/>
          </a:solidFill>
        </a:ln>
      </dgm:spPr>
      <dgm:t>
        <a:bodyPr/>
        <a:lstStyle/>
        <a:p>
          <a:endParaRPr lang="en-US"/>
        </a:p>
      </dgm:t>
    </dgm:pt>
  </dgm:ptLst>
  <dgm:cxnLst>
    <dgm:cxn modelId="{431BDD0A-19F6-415E-9AA7-9B30596F76CE}" type="presOf" srcId="{9AA53B3B-6221-4C81-92A1-CE09F67B7447}" destId="{58406466-1594-4ACB-AED6-4C87B5F6CB39}" srcOrd="0" destOrd="0" presId="urn:microsoft.com/office/officeart/2005/8/layout/list1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0" destOrd="0" parTransId="{636739D5-B6CF-4F13-AFD4-E82628290066}" sibTransId="{5FC5BFAA-FAB5-4196-96AD-EA89DB93439E}"/>
    <dgm:cxn modelId="{E5EF40F0-C26A-454F-9E35-D7729E221F51}" type="presOf" srcId="{99FCA876-374A-4F47-AF58-8F97B8587B04}" destId="{431AFA71-82C4-403E-B4BD-95FE9D766F2B}" srcOrd="0" destOrd="0" presId="urn:microsoft.com/office/officeart/2005/8/layout/list1"/>
    <dgm:cxn modelId="{5C7434B6-2773-40E4-A23A-0118C7FBB2FE}" srcId="{BAFF58D8-77AE-4E1A-A885-4548D5C505D1}" destId="{99FCA876-374A-4F47-AF58-8F97B8587B04}" srcOrd="2" destOrd="0" parTransId="{DCB6EEE8-0554-4BFF-8CF9-495CCDBA2030}" sibTransId="{E97549F4-FB06-4737-972E-7E5007E9282C}"/>
    <dgm:cxn modelId="{51513440-D9B3-4B24-BBD2-8C4931BF76FE}" srcId="{BAFF58D8-77AE-4E1A-A885-4548D5C505D1}" destId="{EB70F664-9362-4832-8FDC-924F387C688C}" srcOrd="1" destOrd="0" parTransId="{FF28B170-D72F-4950-AE29-9BA248F8DDCC}" sibTransId="{341457C5-EA60-4D13-9C10-EFA644710A9C}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FADE660C-C7BC-4DC9-93E9-22FA426C2CA8}" srcId="{BAFF58D8-77AE-4E1A-A885-4548D5C505D1}" destId="{9AA53B3B-6221-4C81-92A1-CE09F67B7447}" srcOrd="3" destOrd="0" parTransId="{31D1DB19-4C3F-49AB-8C02-63A4C1BE8D43}" sibTransId="{C4E64247-3F1A-41F2-B4A2-784577A4DEA9}"/>
    <dgm:cxn modelId="{7E23D5F8-1772-48F4-86AA-F59D97815627}" type="presOf" srcId="{99FCA876-374A-4F47-AF58-8F97B8587B04}" destId="{D9A74791-367F-4FA4-9FDD-57D87FB2CA50}" srcOrd="1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5BA1E4E8-94BF-4F8B-B93E-B9B5C495F48F}" type="presOf" srcId="{9AA53B3B-6221-4C81-92A1-CE09F67B7447}" destId="{75AE51DE-A59C-4E53-ABD3-10F9E2831F91}" srcOrd="1" destOrd="0" presId="urn:microsoft.com/office/officeart/2005/8/layout/list1"/>
    <dgm:cxn modelId="{6327D415-2D9A-4E68-BD96-E997EA8FF70D}" type="presParOf" srcId="{9F2087A6-68E2-49F8-A041-FB15887BD884}" destId="{29A67354-9B52-4674-9DCE-832B41F01832}" srcOrd="0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1" destOrd="0" presId="urn:microsoft.com/office/officeart/2005/8/layout/list1"/>
    <dgm:cxn modelId="{5734E100-E09C-4414-98E8-867C57EF0A9F}" type="presParOf" srcId="{9F2087A6-68E2-49F8-A041-FB15887BD884}" destId="{747CACC5-2242-4202-A341-560DAD4B6948}" srcOrd="2" destOrd="0" presId="urn:microsoft.com/office/officeart/2005/8/layout/list1"/>
    <dgm:cxn modelId="{4D3D3772-2F54-4AAF-86E9-28333A0F2E3A}" type="presParOf" srcId="{9F2087A6-68E2-49F8-A041-FB15887BD884}" destId="{8642B7CC-E691-4F9B-B3D6-6425C5747EE5}" srcOrd="3" destOrd="0" presId="urn:microsoft.com/office/officeart/2005/8/layout/list1"/>
    <dgm:cxn modelId="{0852ABB6-332F-43E1-83C8-373FD0A2B932}" type="presParOf" srcId="{9F2087A6-68E2-49F8-A041-FB15887BD884}" destId="{5AFBF53F-32A0-496A-B2CD-08D5000FBA3E}" srcOrd="4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5" destOrd="0" presId="urn:microsoft.com/office/officeart/2005/8/layout/list1"/>
    <dgm:cxn modelId="{1B8B04AC-479A-4218-9A35-35EC92848DA1}" type="presParOf" srcId="{9F2087A6-68E2-49F8-A041-FB15887BD884}" destId="{C768FA16-04A6-43B0-BE16-A21650B8A9DB}" srcOrd="6" destOrd="0" presId="urn:microsoft.com/office/officeart/2005/8/layout/list1"/>
    <dgm:cxn modelId="{5F5FB10A-6986-4AEC-8A3A-317CEB440AAF}" type="presParOf" srcId="{9F2087A6-68E2-49F8-A041-FB15887BD884}" destId="{87741159-A85A-435B-A6F2-FC8AF0D7E1BE}" srcOrd="7" destOrd="0" presId="urn:microsoft.com/office/officeart/2005/8/layout/list1"/>
    <dgm:cxn modelId="{48A91BCE-9BE2-423F-AE9F-1DC5381C8E95}" type="presParOf" srcId="{9F2087A6-68E2-49F8-A041-FB15887BD884}" destId="{514EDA3F-B5F5-4622-9E4B-A691E057A455}" srcOrd="8" destOrd="0" presId="urn:microsoft.com/office/officeart/2005/8/layout/list1"/>
    <dgm:cxn modelId="{860EA5CE-6BFF-4AE1-9B40-162C7387220B}" type="presParOf" srcId="{514EDA3F-B5F5-4622-9E4B-A691E057A455}" destId="{431AFA71-82C4-403E-B4BD-95FE9D766F2B}" srcOrd="0" destOrd="0" presId="urn:microsoft.com/office/officeart/2005/8/layout/list1"/>
    <dgm:cxn modelId="{39FA38F4-D7A9-4906-B4F1-D6B832E40D55}" type="presParOf" srcId="{514EDA3F-B5F5-4622-9E4B-A691E057A455}" destId="{D9A74791-367F-4FA4-9FDD-57D87FB2CA50}" srcOrd="1" destOrd="0" presId="urn:microsoft.com/office/officeart/2005/8/layout/list1"/>
    <dgm:cxn modelId="{8886ECA8-ED31-4EE1-B54E-80486A278CB8}" type="presParOf" srcId="{9F2087A6-68E2-49F8-A041-FB15887BD884}" destId="{AAE6AE46-CBAF-431B-98DD-C004D1CFC1E9}" srcOrd="9" destOrd="0" presId="urn:microsoft.com/office/officeart/2005/8/layout/list1"/>
    <dgm:cxn modelId="{E7488441-277E-4F3F-B93F-87203DEBF50D}" type="presParOf" srcId="{9F2087A6-68E2-49F8-A041-FB15887BD884}" destId="{B5C5D37F-DD9F-45F0-9A2E-07D4060C75B2}" srcOrd="10" destOrd="0" presId="urn:microsoft.com/office/officeart/2005/8/layout/list1"/>
    <dgm:cxn modelId="{A3A41FD1-6BDA-45AC-A13F-4650189BF6B6}" type="presParOf" srcId="{9F2087A6-68E2-49F8-A041-FB15887BD884}" destId="{51808D3C-9BA8-4A6B-B6EB-76A77056DE92}" srcOrd="11" destOrd="0" presId="urn:microsoft.com/office/officeart/2005/8/layout/list1"/>
    <dgm:cxn modelId="{D4EEBB68-622A-40A7-886C-79AB86F47730}" type="presParOf" srcId="{9F2087A6-68E2-49F8-A041-FB15887BD884}" destId="{87FB5831-744D-427A-86B0-23C0A9104CB6}" srcOrd="12" destOrd="0" presId="urn:microsoft.com/office/officeart/2005/8/layout/list1"/>
    <dgm:cxn modelId="{7F00D672-D5CA-4651-A6BE-831DCBE842C4}" type="presParOf" srcId="{87FB5831-744D-427A-86B0-23C0A9104CB6}" destId="{58406466-1594-4ACB-AED6-4C87B5F6CB39}" srcOrd="0" destOrd="0" presId="urn:microsoft.com/office/officeart/2005/8/layout/list1"/>
    <dgm:cxn modelId="{55F40E9B-54C4-4969-AAB2-918940AE63EC}" type="presParOf" srcId="{87FB5831-744D-427A-86B0-23C0A9104CB6}" destId="{75AE51DE-A59C-4E53-ABD3-10F9E2831F91}" srcOrd="1" destOrd="0" presId="urn:microsoft.com/office/officeart/2005/8/layout/list1"/>
    <dgm:cxn modelId="{D11D53B5-0009-4A39-87AE-3C3CC6183B08}" type="presParOf" srcId="{9F2087A6-68E2-49F8-A041-FB15887BD884}" destId="{0103075B-92DC-4D25-AD38-435913E2878F}" srcOrd="13" destOrd="0" presId="urn:microsoft.com/office/officeart/2005/8/layout/list1"/>
    <dgm:cxn modelId="{50D8AEFC-9683-4A8A-A666-57D8ECCB57C5}" type="presParOf" srcId="{9F2087A6-68E2-49F8-A041-FB15887BD884}" destId="{61E8CFEC-67BE-4974-AB1A-81CE6C862F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36491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Developed and facilitated by Operations Supervisors for Operations Supervisors 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99995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peer-to-peer learning on the technical and leadership challenges unique to the Operations Supervisor position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FCA876-374A-4F47-AF58-8F97B8587B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263499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Required as soon as possible for new Operations Supervisors and every 3 years thereafter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DCB6EEE8-0554-4BFF-8CF9-495CCDBA2030}" type="parTrans" cxnId="{5C7434B6-2773-40E4-A23A-0118C7FBB2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7549F4-FB06-4737-972E-7E5007E9282C}" type="sibTrans" cxnId="{5C7434B6-2773-40E4-A23A-0118C7FBB2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AA53B3B-6221-4C81-92A1-CE09F67B744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2634990"/>
          <a:ext cx="2807017" cy="413280"/>
        </a:xfr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Topics include: LMR, safety, performance management, conflict management and leadership training 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31D1DB19-4C3F-49AB-8C02-63A4C1BE8D43}" type="parTrans" cxnId="{FADE660C-C7BC-4DC9-93E9-22FA426C2C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4E64247-3F1A-41F2-B4A2-784577A4DEA9}" type="sibTrans" cxnId="{FADE660C-C7BC-4DC9-93E9-22FA426C2C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0" presStyleCnt="4">
        <dgm:presLayoutVars>
          <dgm:bulletEnabled val="1"/>
        </dgm:presLayoutVars>
      </dgm:prSet>
      <dgm:spPr>
        <a:xfrm>
          <a:off x="0" y="157155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1" presStyleCnt="4" custScaleY="1226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1" presStyleCnt="4">
        <dgm:presLayoutVars>
          <dgm:bulletEnabled val="1"/>
        </dgm:presLayoutVars>
      </dgm:prSet>
      <dgm:spPr>
        <a:xfrm>
          <a:off x="0" y="220659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514EDA3F-B5F5-4622-9E4B-A691E057A455}" type="pres">
      <dgm:prSet presAssocID="{99FCA876-374A-4F47-AF58-8F97B8587B04}" presName="parentLin" presStyleCnt="0"/>
      <dgm:spPr/>
    </dgm:pt>
    <dgm:pt modelId="{431AFA71-82C4-403E-B4BD-95FE9D766F2B}" type="pres">
      <dgm:prSet presAssocID="{99FCA876-374A-4F47-AF58-8F97B8587B0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9A74791-367F-4FA4-9FDD-57D87FB2CA50}" type="pres">
      <dgm:prSet presAssocID="{99FCA876-374A-4F47-AF58-8F97B8587B0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6AE46-CBAF-431B-98DD-C004D1CFC1E9}" type="pres">
      <dgm:prSet presAssocID="{99FCA876-374A-4F47-AF58-8F97B8587B04}" presName="negativeSpace" presStyleCnt="0"/>
      <dgm:spPr/>
    </dgm:pt>
    <dgm:pt modelId="{B5C5D37F-DD9F-45F0-9A2E-07D4060C75B2}" type="pres">
      <dgm:prSet presAssocID="{99FCA876-374A-4F47-AF58-8F97B8587B04}" presName="childText" presStyleLbl="conFgAcc1" presStyleIdx="2" presStyleCnt="4">
        <dgm:presLayoutVars>
          <dgm:bulletEnabled val="1"/>
        </dgm:presLayoutVars>
      </dgm:prSet>
      <dgm:spPr>
        <a:xfrm>
          <a:off x="0" y="284163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1808D3C-9BA8-4A6B-B6EB-76A77056DE92}" type="pres">
      <dgm:prSet presAssocID="{E97549F4-FB06-4737-972E-7E5007E9282C}" presName="spaceBetweenRectangles" presStyleCnt="0"/>
      <dgm:spPr/>
    </dgm:pt>
    <dgm:pt modelId="{87FB5831-744D-427A-86B0-23C0A9104CB6}" type="pres">
      <dgm:prSet presAssocID="{9AA53B3B-6221-4C81-92A1-CE09F67B7447}" presName="parentLin" presStyleCnt="0"/>
      <dgm:spPr/>
    </dgm:pt>
    <dgm:pt modelId="{58406466-1594-4ACB-AED6-4C87B5F6CB39}" type="pres">
      <dgm:prSet presAssocID="{9AA53B3B-6221-4C81-92A1-CE09F67B7447}" presName="parentLeftMargin" presStyleLbl="node1" presStyleIdx="2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5AE51DE-A59C-4E53-ABD3-10F9E2831F91}" type="pres">
      <dgm:prSet presAssocID="{9AA53B3B-6221-4C81-92A1-CE09F67B7447}" presName="parentText" presStyleLbl="node1" presStyleIdx="3" presStyleCnt="4" custScaleY="1212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3075B-92DC-4D25-AD38-435913E2878F}" type="pres">
      <dgm:prSet presAssocID="{9AA53B3B-6221-4C81-92A1-CE09F67B7447}" presName="negativeSpace" presStyleCnt="0"/>
      <dgm:spPr/>
    </dgm:pt>
    <dgm:pt modelId="{61E8CFEC-67BE-4974-AB1A-81CE6C862FB4}" type="pres">
      <dgm:prSet presAssocID="{9AA53B3B-6221-4C81-92A1-CE09F67B7447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BBE0E3"/>
          </a:solidFill>
        </a:ln>
      </dgm:spPr>
      <dgm:t>
        <a:bodyPr/>
        <a:lstStyle/>
        <a:p>
          <a:endParaRPr lang="en-US"/>
        </a:p>
      </dgm:t>
    </dgm:pt>
  </dgm:ptLst>
  <dgm:cxnLst>
    <dgm:cxn modelId="{431BDD0A-19F6-415E-9AA7-9B30596F76CE}" type="presOf" srcId="{9AA53B3B-6221-4C81-92A1-CE09F67B7447}" destId="{58406466-1594-4ACB-AED6-4C87B5F6CB39}" srcOrd="0" destOrd="0" presId="urn:microsoft.com/office/officeart/2005/8/layout/list1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0" destOrd="0" parTransId="{636739D5-B6CF-4F13-AFD4-E82628290066}" sibTransId="{5FC5BFAA-FAB5-4196-96AD-EA89DB93439E}"/>
    <dgm:cxn modelId="{E5EF40F0-C26A-454F-9E35-D7729E221F51}" type="presOf" srcId="{99FCA876-374A-4F47-AF58-8F97B8587B04}" destId="{431AFA71-82C4-403E-B4BD-95FE9D766F2B}" srcOrd="0" destOrd="0" presId="urn:microsoft.com/office/officeart/2005/8/layout/list1"/>
    <dgm:cxn modelId="{5C7434B6-2773-40E4-A23A-0118C7FBB2FE}" srcId="{BAFF58D8-77AE-4E1A-A885-4548D5C505D1}" destId="{99FCA876-374A-4F47-AF58-8F97B8587B04}" srcOrd="2" destOrd="0" parTransId="{DCB6EEE8-0554-4BFF-8CF9-495CCDBA2030}" sibTransId="{E97549F4-FB06-4737-972E-7E5007E9282C}"/>
    <dgm:cxn modelId="{51513440-D9B3-4B24-BBD2-8C4931BF76FE}" srcId="{BAFF58D8-77AE-4E1A-A885-4548D5C505D1}" destId="{EB70F664-9362-4832-8FDC-924F387C688C}" srcOrd="1" destOrd="0" parTransId="{FF28B170-D72F-4950-AE29-9BA248F8DDCC}" sibTransId="{341457C5-EA60-4D13-9C10-EFA644710A9C}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FADE660C-C7BC-4DC9-93E9-22FA426C2CA8}" srcId="{BAFF58D8-77AE-4E1A-A885-4548D5C505D1}" destId="{9AA53B3B-6221-4C81-92A1-CE09F67B7447}" srcOrd="3" destOrd="0" parTransId="{31D1DB19-4C3F-49AB-8C02-63A4C1BE8D43}" sibTransId="{C4E64247-3F1A-41F2-B4A2-784577A4DEA9}"/>
    <dgm:cxn modelId="{7E23D5F8-1772-48F4-86AA-F59D97815627}" type="presOf" srcId="{99FCA876-374A-4F47-AF58-8F97B8587B04}" destId="{D9A74791-367F-4FA4-9FDD-57D87FB2CA50}" srcOrd="1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5BA1E4E8-94BF-4F8B-B93E-B9B5C495F48F}" type="presOf" srcId="{9AA53B3B-6221-4C81-92A1-CE09F67B7447}" destId="{75AE51DE-A59C-4E53-ABD3-10F9E2831F91}" srcOrd="1" destOrd="0" presId="urn:microsoft.com/office/officeart/2005/8/layout/list1"/>
    <dgm:cxn modelId="{6327D415-2D9A-4E68-BD96-E997EA8FF70D}" type="presParOf" srcId="{9F2087A6-68E2-49F8-A041-FB15887BD884}" destId="{29A67354-9B52-4674-9DCE-832B41F01832}" srcOrd="0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1" destOrd="0" presId="urn:microsoft.com/office/officeart/2005/8/layout/list1"/>
    <dgm:cxn modelId="{5734E100-E09C-4414-98E8-867C57EF0A9F}" type="presParOf" srcId="{9F2087A6-68E2-49F8-A041-FB15887BD884}" destId="{747CACC5-2242-4202-A341-560DAD4B6948}" srcOrd="2" destOrd="0" presId="urn:microsoft.com/office/officeart/2005/8/layout/list1"/>
    <dgm:cxn modelId="{4D3D3772-2F54-4AAF-86E9-28333A0F2E3A}" type="presParOf" srcId="{9F2087A6-68E2-49F8-A041-FB15887BD884}" destId="{8642B7CC-E691-4F9B-B3D6-6425C5747EE5}" srcOrd="3" destOrd="0" presId="urn:microsoft.com/office/officeart/2005/8/layout/list1"/>
    <dgm:cxn modelId="{0852ABB6-332F-43E1-83C8-373FD0A2B932}" type="presParOf" srcId="{9F2087A6-68E2-49F8-A041-FB15887BD884}" destId="{5AFBF53F-32A0-496A-B2CD-08D5000FBA3E}" srcOrd="4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5" destOrd="0" presId="urn:microsoft.com/office/officeart/2005/8/layout/list1"/>
    <dgm:cxn modelId="{1B8B04AC-479A-4218-9A35-35EC92848DA1}" type="presParOf" srcId="{9F2087A6-68E2-49F8-A041-FB15887BD884}" destId="{C768FA16-04A6-43B0-BE16-A21650B8A9DB}" srcOrd="6" destOrd="0" presId="urn:microsoft.com/office/officeart/2005/8/layout/list1"/>
    <dgm:cxn modelId="{5F5FB10A-6986-4AEC-8A3A-317CEB440AAF}" type="presParOf" srcId="{9F2087A6-68E2-49F8-A041-FB15887BD884}" destId="{87741159-A85A-435B-A6F2-FC8AF0D7E1BE}" srcOrd="7" destOrd="0" presId="urn:microsoft.com/office/officeart/2005/8/layout/list1"/>
    <dgm:cxn modelId="{48A91BCE-9BE2-423F-AE9F-1DC5381C8E95}" type="presParOf" srcId="{9F2087A6-68E2-49F8-A041-FB15887BD884}" destId="{514EDA3F-B5F5-4622-9E4B-A691E057A455}" srcOrd="8" destOrd="0" presId="urn:microsoft.com/office/officeart/2005/8/layout/list1"/>
    <dgm:cxn modelId="{860EA5CE-6BFF-4AE1-9B40-162C7387220B}" type="presParOf" srcId="{514EDA3F-B5F5-4622-9E4B-A691E057A455}" destId="{431AFA71-82C4-403E-B4BD-95FE9D766F2B}" srcOrd="0" destOrd="0" presId="urn:microsoft.com/office/officeart/2005/8/layout/list1"/>
    <dgm:cxn modelId="{39FA38F4-D7A9-4906-B4F1-D6B832E40D55}" type="presParOf" srcId="{514EDA3F-B5F5-4622-9E4B-A691E057A455}" destId="{D9A74791-367F-4FA4-9FDD-57D87FB2CA50}" srcOrd="1" destOrd="0" presId="urn:microsoft.com/office/officeart/2005/8/layout/list1"/>
    <dgm:cxn modelId="{8886ECA8-ED31-4EE1-B54E-80486A278CB8}" type="presParOf" srcId="{9F2087A6-68E2-49F8-A041-FB15887BD884}" destId="{AAE6AE46-CBAF-431B-98DD-C004D1CFC1E9}" srcOrd="9" destOrd="0" presId="urn:microsoft.com/office/officeart/2005/8/layout/list1"/>
    <dgm:cxn modelId="{E7488441-277E-4F3F-B93F-87203DEBF50D}" type="presParOf" srcId="{9F2087A6-68E2-49F8-A041-FB15887BD884}" destId="{B5C5D37F-DD9F-45F0-9A2E-07D4060C75B2}" srcOrd="10" destOrd="0" presId="urn:microsoft.com/office/officeart/2005/8/layout/list1"/>
    <dgm:cxn modelId="{A3A41FD1-6BDA-45AC-A13F-4650189BF6B6}" type="presParOf" srcId="{9F2087A6-68E2-49F8-A041-FB15887BD884}" destId="{51808D3C-9BA8-4A6B-B6EB-76A77056DE92}" srcOrd="11" destOrd="0" presId="urn:microsoft.com/office/officeart/2005/8/layout/list1"/>
    <dgm:cxn modelId="{D4EEBB68-622A-40A7-886C-79AB86F47730}" type="presParOf" srcId="{9F2087A6-68E2-49F8-A041-FB15887BD884}" destId="{87FB5831-744D-427A-86B0-23C0A9104CB6}" srcOrd="12" destOrd="0" presId="urn:microsoft.com/office/officeart/2005/8/layout/list1"/>
    <dgm:cxn modelId="{7F00D672-D5CA-4651-A6BE-831DCBE842C4}" type="presParOf" srcId="{87FB5831-744D-427A-86B0-23C0A9104CB6}" destId="{58406466-1594-4ACB-AED6-4C87B5F6CB39}" srcOrd="0" destOrd="0" presId="urn:microsoft.com/office/officeart/2005/8/layout/list1"/>
    <dgm:cxn modelId="{55F40E9B-54C4-4969-AAB2-918940AE63EC}" type="presParOf" srcId="{87FB5831-744D-427A-86B0-23C0A9104CB6}" destId="{75AE51DE-A59C-4E53-ABD3-10F9E2831F91}" srcOrd="1" destOrd="0" presId="urn:microsoft.com/office/officeart/2005/8/layout/list1"/>
    <dgm:cxn modelId="{D11D53B5-0009-4A39-87AE-3C3CC6183B08}" type="presParOf" srcId="{9F2087A6-68E2-49F8-A041-FB15887BD884}" destId="{0103075B-92DC-4D25-AD38-435913E2878F}" srcOrd="13" destOrd="0" presId="urn:microsoft.com/office/officeart/2005/8/layout/list1"/>
    <dgm:cxn modelId="{50D8AEFC-9683-4A8A-A666-57D8ECCB57C5}" type="presParOf" srcId="{9F2087A6-68E2-49F8-A041-FB15887BD884}" destId="{61E8CFEC-67BE-4974-AB1A-81CE6C862F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F58D8-77AE-4E1A-A885-4548D5C505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CD8F8-8DA2-4B38-B94C-523AD7C31EC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72987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Serves as an advocacy group that influences NAS improvements that meet the goals of FLMs, execs, and other Service Units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597F05A9-7272-4AE0-AE12-E0AD9FD34033}" type="par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E9B3D-A17C-4F49-8541-B01CA333B841}" type="sibTrans" cxnId="{198E3EDE-4A0F-40A3-9D28-C6D07F828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20A7E4-0E92-4869-ABB9-9E750235369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36491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Serves as a conduit for communication, both up and down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636739D5-B6CF-4F13-AFD4-E82628290066}" type="par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C5BFAA-FAB5-4196-96AD-EA89DB93439E}" type="sibTrans" cxnId="{EEFFC073-EE8B-4882-B27F-46FE8061B2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70F664-9362-4832-8FDC-924F387C688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199995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an ability to influence improvements in operations that meet agency goals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FF28B170-D72F-4950-AE29-9BA248F8DDCC}" type="par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1457C5-EA60-4D13-9C10-EFA644710A9C}" type="sibTrans" cxnId="{51513440-D9B3-4B24-BBD2-8C4931BF76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FCA876-374A-4F47-AF58-8F97B8587B0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2634990"/>
          <a:ext cx="2807017" cy="4132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Allows members to leverage professional knowledge and operational perspectives to lead the organization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DCB6EEE8-0554-4BFF-8CF9-495CCDBA2030}" type="parTrans" cxnId="{5C7434B6-2773-40E4-A23A-0118C7FBB2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7549F4-FB06-4737-972E-7E5007E9282C}" type="sibTrans" cxnId="{5C7434B6-2773-40E4-A23A-0118C7FBB2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AA53B3B-6221-4C81-92A1-CE09F67B744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200501" y="2634990"/>
          <a:ext cx="2807017" cy="413280"/>
        </a:xfr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8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Builds professional networks</a:t>
          </a:r>
          <a:endParaRPr lang="en-US" sz="18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gm:t>
    </dgm:pt>
    <dgm:pt modelId="{31D1DB19-4C3F-49AB-8C02-63A4C1BE8D43}" type="parTrans" cxnId="{FADE660C-C7BC-4DC9-93E9-22FA426C2C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4E64247-3F1A-41F2-B4A2-784577A4DEA9}" type="sibTrans" cxnId="{FADE660C-C7BC-4DC9-93E9-22FA426C2C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2087A6-68E2-49F8-A041-FB15887BD884}" type="pres">
      <dgm:prSet presAssocID="{BAFF58D8-77AE-4E1A-A885-4548D5C50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EC708-1283-4EA6-95DA-50C8636D49C3}" type="pres">
      <dgm:prSet presAssocID="{AE0CD8F8-8DA2-4B38-B94C-523AD7C31EC7}" presName="parentLin" presStyleCnt="0"/>
      <dgm:spPr/>
    </dgm:pt>
    <dgm:pt modelId="{3D2AF5B9-D66D-4E38-840D-8D3ECB57D275}" type="pres">
      <dgm:prSet presAssocID="{AE0CD8F8-8DA2-4B38-B94C-523AD7C31EC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A028440-3A0D-4A53-8B6E-7886313C3C92}" type="pres">
      <dgm:prSet presAssocID="{AE0CD8F8-8DA2-4B38-B94C-523AD7C31EC7}" presName="parentText" presStyleLbl="node1" presStyleIdx="0" presStyleCnt="5" custScaleY="3097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7B40-1D5E-4B50-B8C2-4369897A1046}" type="pres">
      <dgm:prSet presAssocID="{AE0CD8F8-8DA2-4B38-B94C-523AD7C31EC7}" presName="negativeSpace" presStyleCnt="0"/>
      <dgm:spPr/>
    </dgm:pt>
    <dgm:pt modelId="{A7F9D901-5805-42C3-80FB-539C96DE8FC8}" type="pres">
      <dgm:prSet presAssocID="{AE0CD8F8-8DA2-4B38-B94C-523AD7C31EC7}" presName="childText" presStyleLbl="conFgAcc1" presStyleIdx="0" presStyleCnt="5" custLinFactNeighborX="21818" custLinFactNeighborY="99315">
        <dgm:presLayoutVars>
          <dgm:bulletEnabled val="1"/>
        </dgm:presLayoutVars>
      </dgm:prSet>
      <dgm:spPr>
        <a:xfrm>
          <a:off x="0" y="1011592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852D9C5-E20C-44D0-82BE-3AA16EBFA5DB}" type="pres">
      <dgm:prSet presAssocID="{B38E9B3D-A17C-4F49-8541-B01CA333B841}" presName="spaceBetweenRectangles" presStyleCnt="0"/>
      <dgm:spPr/>
    </dgm:pt>
    <dgm:pt modelId="{29A67354-9B52-4674-9DCE-832B41F01832}" type="pres">
      <dgm:prSet presAssocID="{6520A7E4-0E92-4869-ABB9-9E750235369A}" presName="parentLin" presStyleCnt="0"/>
      <dgm:spPr/>
    </dgm:pt>
    <dgm:pt modelId="{47F76500-2FD8-4D76-BF27-0C58470F91E4}" type="pres">
      <dgm:prSet presAssocID="{6520A7E4-0E92-4869-ABB9-9E750235369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6EC9240-7A57-4A40-8162-16F44A7061EA}" type="pres">
      <dgm:prSet presAssocID="{6520A7E4-0E92-4869-ABB9-9E750235369A}" presName="parentText" presStyleLbl="node1" presStyleIdx="1" presStyleCnt="5" custScaleY="188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F95A-02A1-41D8-A15D-C1AC7B699DDF}" type="pres">
      <dgm:prSet presAssocID="{6520A7E4-0E92-4869-ABB9-9E750235369A}" presName="negativeSpace" presStyleCnt="0"/>
      <dgm:spPr/>
    </dgm:pt>
    <dgm:pt modelId="{747CACC5-2242-4202-A341-560DAD4B6948}" type="pres">
      <dgm:prSet presAssocID="{6520A7E4-0E92-4869-ABB9-9E750235369A}" presName="childText" presStyleLbl="conFgAcc1" presStyleIdx="1" presStyleCnt="5">
        <dgm:presLayoutVars>
          <dgm:bulletEnabled val="1"/>
        </dgm:presLayoutVars>
      </dgm:prSet>
      <dgm:spPr>
        <a:xfrm>
          <a:off x="0" y="157155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642B7CC-E691-4F9B-B3D6-6425C5747EE5}" type="pres">
      <dgm:prSet presAssocID="{5FC5BFAA-FAB5-4196-96AD-EA89DB93439E}" presName="spaceBetweenRectangles" presStyleCnt="0"/>
      <dgm:spPr/>
    </dgm:pt>
    <dgm:pt modelId="{5AFBF53F-32A0-496A-B2CD-08D5000FBA3E}" type="pres">
      <dgm:prSet presAssocID="{EB70F664-9362-4832-8FDC-924F387C688C}" presName="parentLin" presStyleCnt="0"/>
      <dgm:spPr/>
    </dgm:pt>
    <dgm:pt modelId="{52060954-C08F-4BDC-BF5B-04544E826D85}" type="pres">
      <dgm:prSet presAssocID="{EB70F664-9362-4832-8FDC-924F387C688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1FFCC54-1D14-4E56-86AB-7AC514437DB1}" type="pres">
      <dgm:prSet presAssocID="{EB70F664-9362-4832-8FDC-924F387C688C}" presName="parentText" presStyleLbl="node1" presStyleIdx="2" presStyleCnt="5" custScaleY="183709" custLinFactNeighborX="42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D7539-611A-4ECD-B908-24FC1EE42B9C}" type="pres">
      <dgm:prSet presAssocID="{EB70F664-9362-4832-8FDC-924F387C688C}" presName="negativeSpace" presStyleCnt="0"/>
      <dgm:spPr/>
    </dgm:pt>
    <dgm:pt modelId="{C768FA16-04A6-43B0-BE16-A21650B8A9DB}" type="pres">
      <dgm:prSet presAssocID="{EB70F664-9362-4832-8FDC-924F387C688C}" presName="childText" presStyleLbl="conFgAcc1" presStyleIdx="2" presStyleCnt="5">
        <dgm:presLayoutVars>
          <dgm:bulletEnabled val="1"/>
        </dgm:presLayoutVars>
      </dgm:prSet>
      <dgm:spPr>
        <a:xfrm>
          <a:off x="0" y="220659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7741159-A85A-435B-A6F2-FC8AF0D7E1BE}" type="pres">
      <dgm:prSet presAssocID="{341457C5-EA60-4D13-9C10-EFA644710A9C}" presName="spaceBetweenRectangles" presStyleCnt="0"/>
      <dgm:spPr/>
    </dgm:pt>
    <dgm:pt modelId="{514EDA3F-B5F5-4622-9E4B-A691E057A455}" type="pres">
      <dgm:prSet presAssocID="{99FCA876-374A-4F47-AF58-8F97B8587B04}" presName="parentLin" presStyleCnt="0"/>
      <dgm:spPr/>
    </dgm:pt>
    <dgm:pt modelId="{431AFA71-82C4-403E-B4BD-95FE9D766F2B}" type="pres">
      <dgm:prSet presAssocID="{99FCA876-374A-4F47-AF58-8F97B8587B0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9A74791-367F-4FA4-9FDD-57D87FB2CA50}" type="pres">
      <dgm:prSet presAssocID="{99FCA876-374A-4F47-AF58-8F97B8587B04}" presName="parentText" presStyleLbl="node1" presStyleIdx="3" presStyleCnt="5" custScaleY="3441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6AE46-CBAF-431B-98DD-C004D1CFC1E9}" type="pres">
      <dgm:prSet presAssocID="{99FCA876-374A-4F47-AF58-8F97B8587B04}" presName="negativeSpace" presStyleCnt="0"/>
      <dgm:spPr/>
    </dgm:pt>
    <dgm:pt modelId="{B5C5D37F-DD9F-45F0-9A2E-07D4060C75B2}" type="pres">
      <dgm:prSet presAssocID="{99FCA876-374A-4F47-AF58-8F97B8587B04}" presName="childText" presStyleLbl="conFgAcc1" presStyleIdx="3" presStyleCnt="5">
        <dgm:presLayoutVars>
          <dgm:bulletEnabled val="1"/>
        </dgm:presLayoutVars>
      </dgm:prSet>
      <dgm:spPr>
        <a:xfrm>
          <a:off x="0" y="2841630"/>
          <a:ext cx="4010025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1808D3C-9BA8-4A6B-B6EB-76A77056DE92}" type="pres">
      <dgm:prSet presAssocID="{E97549F4-FB06-4737-972E-7E5007E9282C}" presName="spaceBetweenRectangles" presStyleCnt="0"/>
      <dgm:spPr/>
    </dgm:pt>
    <dgm:pt modelId="{87FB5831-744D-427A-86B0-23C0A9104CB6}" type="pres">
      <dgm:prSet presAssocID="{9AA53B3B-6221-4C81-92A1-CE09F67B7447}" presName="parentLin" presStyleCnt="0"/>
      <dgm:spPr/>
    </dgm:pt>
    <dgm:pt modelId="{58406466-1594-4ACB-AED6-4C87B5F6CB39}" type="pres">
      <dgm:prSet presAssocID="{9AA53B3B-6221-4C81-92A1-CE09F67B7447}" presName="parentLeftMargin" presStyleLbl="node1" presStyleIdx="3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5AE51DE-A59C-4E53-ABD3-10F9E2831F91}" type="pres">
      <dgm:prSet presAssocID="{9AA53B3B-6221-4C81-92A1-CE09F67B7447}" presName="parentText" presStyleLbl="node1" presStyleIdx="4" presStyleCnt="5" custScaleY="1239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3075B-92DC-4D25-AD38-435913E2878F}" type="pres">
      <dgm:prSet presAssocID="{9AA53B3B-6221-4C81-92A1-CE09F67B7447}" presName="negativeSpace" presStyleCnt="0"/>
      <dgm:spPr/>
    </dgm:pt>
    <dgm:pt modelId="{61E8CFEC-67BE-4974-AB1A-81CE6C862FB4}" type="pres">
      <dgm:prSet presAssocID="{9AA53B3B-6221-4C81-92A1-CE09F67B7447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BBE0E3"/>
          </a:solidFill>
        </a:ln>
      </dgm:spPr>
      <dgm:t>
        <a:bodyPr/>
        <a:lstStyle/>
        <a:p>
          <a:endParaRPr lang="en-US"/>
        </a:p>
      </dgm:t>
    </dgm:pt>
  </dgm:ptLst>
  <dgm:cxnLst>
    <dgm:cxn modelId="{431BDD0A-19F6-415E-9AA7-9B30596F76CE}" type="presOf" srcId="{9AA53B3B-6221-4C81-92A1-CE09F67B7447}" destId="{58406466-1594-4ACB-AED6-4C87B5F6CB39}" srcOrd="0" destOrd="0" presId="urn:microsoft.com/office/officeart/2005/8/layout/list1"/>
    <dgm:cxn modelId="{6FA6453F-E382-493E-9643-581D00E59942}" type="presOf" srcId="{EB70F664-9362-4832-8FDC-924F387C688C}" destId="{B1FFCC54-1D14-4E56-86AB-7AC514437DB1}" srcOrd="1" destOrd="0" presId="urn:microsoft.com/office/officeart/2005/8/layout/list1"/>
    <dgm:cxn modelId="{CD8AC647-5673-4A93-90E6-4D4C14059FF4}" type="presOf" srcId="{BAFF58D8-77AE-4E1A-A885-4548D5C505D1}" destId="{9F2087A6-68E2-49F8-A041-FB15887BD884}" srcOrd="0" destOrd="0" presId="urn:microsoft.com/office/officeart/2005/8/layout/list1"/>
    <dgm:cxn modelId="{EEFFC073-EE8B-4882-B27F-46FE8061B250}" srcId="{BAFF58D8-77AE-4E1A-A885-4548D5C505D1}" destId="{6520A7E4-0E92-4869-ABB9-9E750235369A}" srcOrd="1" destOrd="0" parTransId="{636739D5-B6CF-4F13-AFD4-E82628290066}" sibTransId="{5FC5BFAA-FAB5-4196-96AD-EA89DB93439E}"/>
    <dgm:cxn modelId="{E5EF40F0-C26A-454F-9E35-D7729E221F51}" type="presOf" srcId="{99FCA876-374A-4F47-AF58-8F97B8587B04}" destId="{431AFA71-82C4-403E-B4BD-95FE9D766F2B}" srcOrd="0" destOrd="0" presId="urn:microsoft.com/office/officeart/2005/8/layout/list1"/>
    <dgm:cxn modelId="{5C7434B6-2773-40E4-A23A-0118C7FBB2FE}" srcId="{BAFF58D8-77AE-4E1A-A885-4548D5C505D1}" destId="{99FCA876-374A-4F47-AF58-8F97B8587B04}" srcOrd="3" destOrd="0" parTransId="{DCB6EEE8-0554-4BFF-8CF9-495CCDBA2030}" sibTransId="{E97549F4-FB06-4737-972E-7E5007E9282C}"/>
    <dgm:cxn modelId="{1C376461-63D6-46A1-8848-654AB2961BDC}" type="presOf" srcId="{AE0CD8F8-8DA2-4B38-B94C-523AD7C31EC7}" destId="{7A028440-3A0D-4A53-8B6E-7886313C3C92}" srcOrd="1" destOrd="0" presId="urn:microsoft.com/office/officeart/2005/8/layout/list1"/>
    <dgm:cxn modelId="{51513440-D9B3-4B24-BBD2-8C4931BF76FE}" srcId="{BAFF58D8-77AE-4E1A-A885-4548D5C505D1}" destId="{EB70F664-9362-4832-8FDC-924F387C688C}" srcOrd="2" destOrd="0" parTransId="{FF28B170-D72F-4950-AE29-9BA248F8DDCC}" sibTransId="{341457C5-EA60-4D13-9C10-EFA644710A9C}"/>
    <dgm:cxn modelId="{8F5B54F3-5FC0-407A-A0A8-797CB0E92C97}" type="presOf" srcId="{AE0CD8F8-8DA2-4B38-B94C-523AD7C31EC7}" destId="{3D2AF5B9-D66D-4E38-840D-8D3ECB57D275}" srcOrd="0" destOrd="0" presId="urn:microsoft.com/office/officeart/2005/8/layout/list1"/>
    <dgm:cxn modelId="{1357F00B-DD3D-4ADF-946F-93CAD8CC211C}" type="presOf" srcId="{6520A7E4-0E92-4869-ABB9-9E750235369A}" destId="{47F76500-2FD8-4D76-BF27-0C58470F91E4}" srcOrd="0" destOrd="0" presId="urn:microsoft.com/office/officeart/2005/8/layout/list1"/>
    <dgm:cxn modelId="{FADE660C-C7BC-4DC9-93E9-22FA426C2CA8}" srcId="{BAFF58D8-77AE-4E1A-A885-4548D5C505D1}" destId="{9AA53B3B-6221-4C81-92A1-CE09F67B7447}" srcOrd="4" destOrd="0" parTransId="{31D1DB19-4C3F-49AB-8C02-63A4C1BE8D43}" sibTransId="{C4E64247-3F1A-41F2-B4A2-784577A4DEA9}"/>
    <dgm:cxn modelId="{7E23D5F8-1772-48F4-86AA-F59D97815627}" type="presOf" srcId="{99FCA876-374A-4F47-AF58-8F97B8587B04}" destId="{D9A74791-367F-4FA4-9FDD-57D87FB2CA50}" srcOrd="1" destOrd="0" presId="urn:microsoft.com/office/officeart/2005/8/layout/list1"/>
    <dgm:cxn modelId="{9B998313-7154-434C-885A-B290AA078BCB}" type="presOf" srcId="{EB70F664-9362-4832-8FDC-924F387C688C}" destId="{52060954-C08F-4BDC-BF5B-04544E826D85}" srcOrd="0" destOrd="0" presId="urn:microsoft.com/office/officeart/2005/8/layout/list1"/>
    <dgm:cxn modelId="{5BA1E4E8-94BF-4F8B-B93E-B9B5C495F48F}" type="presOf" srcId="{9AA53B3B-6221-4C81-92A1-CE09F67B7447}" destId="{75AE51DE-A59C-4E53-ABD3-10F9E2831F91}" srcOrd="1" destOrd="0" presId="urn:microsoft.com/office/officeart/2005/8/layout/list1"/>
    <dgm:cxn modelId="{1196641E-FE0F-4020-BEF8-206C15580553}" type="presOf" srcId="{6520A7E4-0E92-4869-ABB9-9E750235369A}" destId="{A6EC9240-7A57-4A40-8162-16F44A7061EA}" srcOrd="1" destOrd="0" presId="urn:microsoft.com/office/officeart/2005/8/layout/list1"/>
    <dgm:cxn modelId="{198E3EDE-4A0F-40A3-9D28-C6D07F828AF2}" srcId="{BAFF58D8-77AE-4E1A-A885-4548D5C505D1}" destId="{AE0CD8F8-8DA2-4B38-B94C-523AD7C31EC7}" srcOrd="0" destOrd="0" parTransId="{597F05A9-7272-4AE0-AE12-E0AD9FD34033}" sibTransId="{B38E9B3D-A17C-4F49-8541-B01CA333B841}"/>
    <dgm:cxn modelId="{E50EF7E5-9A69-4292-BB3F-48F9264ACCD2}" type="presParOf" srcId="{9F2087A6-68E2-49F8-A041-FB15887BD884}" destId="{37AEC708-1283-4EA6-95DA-50C8636D49C3}" srcOrd="0" destOrd="0" presId="urn:microsoft.com/office/officeart/2005/8/layout/list1"/>
    <dgm:cxn modelId="{693D6B4C-44F3-4BE1-BBAA-88DD6B6B2C83}" type="presParOf" srcId="{37AEC708-1283-4EA6-95DA-50C8636D49C3}" destId="{3D2AF5B9-D66D-4E38-840D-8D3ECB57D275}" srcOrd="0" destOrd="0" presId="urn:microsoft.com/office/officeart/2005/8/layout/list1"/>
    <dgm:cxn modelId="{989D8F72-635B-4E01-9ECC-74B932287007}" type="presParOf" srcId="{37AEC708-1283-4EA6-95DA-50C8636D49C3}" destId="{7A028440-3A0D-4A53-8B6E-7886313C3C92}" srcOrd="1" destOrd="0" presId="urn:microsoft.com/office/officeart/2005/8/layout/list1"/>
    <dgm:cxn modelId="{8D657112-B0BE-4FF2-9D52-CC1890D23EEC}" type="presParOf" srcId="{9F2087A6-68E2-49F8-A041-FB15887BD884}" destId="{4D6C7B40-1D5E-4B50-B8C2-4369897A1046}" srcOrd="1" destOrd="0" presId="urn:microsoft.com/office/officeart/2005/8/layout/list1"/>
    <dgm:cxn modelId="{9A4C0D14-2465-4166-8F46-CFDE0840130D}" type="presParOf" srcId="{9F2087A6-68E2-49F8-A041-FB15887BD884}" destId="{A7F9D901-5805-42C3-80FB-539C96DE8FC8}" srcOrd="2" destOrd="0" presId="urn:microsoft.com/office/officeart/2005/8/layout/list1"/>
    <dgm:cxn modelId="{9C00D9F4-A173-4411-ADC1-A6D32EDE0F75}" type="presParOf" srcId="{9F2087A6-68E2-49F8-A041-FB15887BD884}" destId="{9852D9C5-E20C-44D0-82BE-3AA16EBFA5DB}" srcOrd="3" destOrd="0" presId="urn:microsoft.com/office/officeart/2005/8/layout/list1"/>
    <dgm:cxn modelId="{6327D415-2D9A-4E68-BD96-E997EA8FF70D}" type="presParOf" srcId="{9F2087A6-68E2-49F8-A041-FB15887BD884}" destId="{29A67354-9B52-4674-9DCE-832B41F01832}" srcOrd="4" destOrd="0" presId="urn:microsoft.com/office/officeart/2005/8/layout/list1"/>
    <dgm:cxn modelId="{98B8D93F-8BC3-4DD4-A3C8-225FA36DC3FC}" type="presParOf" srcId="{29A67354-9B52-4674-9DCE-832B41F01832}" destId="{47F76500-2FD8-4D76-BF27-0C58470F91E4}" srcOrd="0" destOrd="0" presId="urn:microsoft.com/office/officeart/2005/8/layout/list1"/>
    <dgm:cxn modelId="{5D2A6698-8CE4-4C39-90A0-FCF8C10C58C3}" type="presParOf" srcId="{29A67354-9B52-4674-9DCE-832B41F01832}" destId="{A6EC9240-7A57-4A40-8162-16F44A7061EA}" srcOrd="1" destOrd="0" presId="urn:microsoft.com/office/officeart/2005/8/layout/list1"/>
    <dgm:cxn modelId="{54766329-6FC0-49B7-8D15-59C40983CA8F}" type="presParOf" srcId="{9F2087A6-68E2-49F8-A041-FB15887BD884}" destId="{FEF2F95A-02A1-41D8-A15D-C1AC7B699DDF}" srcOrd="5" destOrd="0" presId="urn:microsoft.com/office/officeart/2005/8/layout/list1"/>
    <dgm:cxn modelId="{5734E100-E09C-4414-98E8-867C57EF0A9F}" type="presParOf" srcId="{9F2087A6-68E2-49F8-A041-FB15887BD884}" destId="{747CACC5-2242-4202-A341-560DAD4B6948}" srcOrd="6" destOrd="0" presId="urn:microsoft.com/office/officeart/2005/8/layout/list1"/>
    <dgm:cxn modelId="{4D3D3772-2F54-4AAF-86E9-28333A0F2E3A}" type="presParOf" srcId="{9F2087A6-68E2-49F8-A041-FB15887BD884}" destId="{8642B7CC-E691-4F9B-B3D6-6425C5747EE5}" srcOrd="7" destOrd="0" presId="urn:microsoft.com/office/officeart/2005/8/layout/list1"/>
    <dgm:cxn modelId="{0852ABB6-332F-43E1-83C8-373FD0A2B932}" type="presParOf" srcId="{9F2087A6-68E2-49F8-A041-FB15887BD884}" destId="{5AFBF53F-32A0-496A-B2CD-08D5000FBA3E}" srcOrd="8" destOrd="0" presId="urn:microsoft.com/office/officeart/2005/8/layout/list1"/>
    <dgm:cxn modelId="{80E19A16-2CA7-4DA9-B9C2-A5610F3AE739}" type="presParOf" srcId="{5AFBF53F-32A0-496A-B2CD-08D5000FBA3E}" destId="{52060954-C08F-4BDC-BF5B-04544E826D85}" srcOrd="0" destOrd="0" presId="urn:microsoft.com/office/officeart/2005/8/layout/list1"/>
    <dgm:cxn modelId="{F32DFFA6-CBF2-42E4-AB0F-7010A872EBD4}" type="presParOf" srcId="{5AFBF53F-32A0-496A-B2CD-08D5000FBA3E}" destId="{B1FFCC54-1D14-4E56-86AB-7AC514437DB1}" srcOrd="1" destOrd="0" presId="urn:microsoft.com/office/officeart/2005/8/layout/list1"/>
    <dgm:cxn modelId="{49D429D2-F610-4B9F-8336-EC5036DFA988}" type="presParOf" srcId="{9F2087A6-68E2-49F8-A041-FB15887BD884}" destId="{3FFD7539-611A-4ECD-B908-24FC1EE42B9C}" srcOrd="9" destOrd="0" presId="urn:microsoft.com/office/officeart/2005/8/layout/list1"/>
    <dgm:cxn modelId="{1B8B04AC-479A-4218-9A35-35EC92848DA1}" type="presParOf" srcId="{9F2087A6-68E2-49F8-A041-FB15887BD884}" destId="{C768FA16-04A6-43B0-BE16-A21650B8A9DB}" srcOrd="10" destOrd="0" presId="urn:microsoft.com/office/officeart/2005/8/layout/list1"/>
    <dgm:cxn modelId="{5F5FB10A-6986-4AEC-8A3A-317CEB440AAF}" type="presParOf" srcId="{9F2087A6-68E2-49F8-A041-FB15887BD884}" destId="{87741159-A85A-435B-A6F2-FC8AF0D7E1BE}" srcOrd="11" destOrd="0" presId="urn:microsoft.com/office/officeart/2005/8/layout/list1"/>
    <dgm:cxn modelId="{48A91BCE-9BE2-423F-AE9F-1DC5381C8E95}" type="presParOf" srcId="{9F2087A6-68E2-49F8-A041-FB15887BD884}" destId="{514EDA3F-B5F5-4622-9E4B-A691E057A455}" srcOrd="12" destOrd="0" presId="urn:microsoft.com/office/officeart/2005/8/layout/list1"/>
    <dgm:cxn modelId="{860EA5CE-6BFF-4AE1-9B40-162C7387220B}" type="presParOf" srcId="{514EDA3F-B5F5-4622-9E4B-A691E057A455}" destId="{431AFA71-82C4-403E-B4BD-95FE9D766F2B}" srcOrd="0" destOrd="0" presId="urn:microsoft.com/office/officeart/2005/8/layout/list1"/>
    <dgm:cxn modelId="{39FA38F4-D7A9-4906-B4F1-D6B832E40D55}" type="presParOf" srcId="{514EDA3F-B5F5-4622-9E4B-A691E057A455}" destId="{D9A74791-367F-4FA4-9FDD-57D87FB2CA50}" srcOrd="1" destOrd="0" presId="urn:microsoft.com/office/officeart/2005/8/layout/list1"/>
    <dgm:cxn modelId="{8886ECA8-ED31-4EE1-B54E-80486A278CB8}" type="presParOf" srcId="{9F2087A6-68E2-49F8-A041-FB15887BD884}" destId="{AAE6AE46-CBAF-431B-98DD-C004D1CFC1E9}" srcOrd="13" destOrd="0" presId="urn:microsoft.com/office/officeart/2005/8/layout/list1"/>
    <dgm:cxn modelId="{E7488441-277E-4F3F-B93F-87203DEBF50D}" type="presParOf" srcId="{9F2087A6-68E2-49F8-A041-FB15887BD884}" destId="{B5C5D37F-DD9F-45F0-9A2E-07D4060C75B2}" srcOrd="14" destOrd="0" presId="urn:microsoft.com/office/officeart/2005/8/layout/list1"/>
    <dgm:cxn modelId="{A3A41FD1-6BDA-45AC-A13F-4650189BF6B6}" type="presParOf" srcId="{9F2087A6-68E2-49F8-A041-FB15887BD884}" destId="{51808D3C-9BA8-4A6B-B6EB-76A77056DE92}" srcOrd="15" destOrd="0" presId="urn:microsoft.com/office/officeart/2005/8/layout/list1"/>
    <dgm:cxn modelId="{D4EEBB68-622A-40A7-886C-79AB86F47730}" type="presParOf" srcId="{9F2087A6-68E2-49F8-A041-FB15887BD884}" destId="{87FB5831-744D-427A-86B0-23C0A9104CB6}" srcOrd="16" destOrd="0" presId="urn:microsoft.com/office/officeart/2005/8/layout/list1"/>
    <dgm:cxn modelId="{7F00D672-D5CA-4651-A6BE-831DCBE842C4}" type="presParOf" srcId="{87FB5831-744D-427A-86B0-23C0A9104CB6}" destId="{58406466-1594-4ACB-AED6-4C87B5F6CB39}" srcOrd="0" destOrd="0" presId="urn:microsoft.com/office/officeart/2005/8/layout/list1"/>
    <dgm:cxn modelId="{55F40E9B-54C4-4969-AAB2-918940AE63EC}" type="presParOf" srcId="{87FB5831-744D-427A-86B0-23C0A9104CB6}" destId="{75AE51DE-A59C-4E53-ABD3-10F9E2831F91}" srcOrd="1" destOrd="0" presId="urn:microsoft.com/office/officeart/2005/8/layout/list1"/>
    <dgm:cxn modelId="{D11D53B5-0009-4A39-87AE-3C3CC6183B08}" type="presParOf" srcId="{9F2087A6-68E2-49F8-A041-FB15887BD884}" destId="{0103075B-92DC-4D25-AD38-435913E2878F}" srcOrd="17" destOrd="0" presId="urn:microsoft.com/office/officeart/2005/8/layout/list1"/>
    <dgm:cxn modelId="{50D8AEFC-9683-4A8A-A666-57D8ECCB57C5}" type="presParOf" srcId="{9F2087A6-68E2-49F8-A041-FB15887BD884}" destId="{61E8CFEC-67BE-4974-AB1A-81CE6C862FB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901-5805-42C3-80FB-539C96DE8FC8}">
      <dsp:nvSpPr>
        <dsp:cNvPr id="0" name=""/>
        <dsp:cNvSpPr/>
      </dsp:nvSpPr>
      <dsp:spPr>
        <a:xfrm>
          <a:off x="0" y="515056"/>
          <a:ext cx="6166339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08316" y="77809"/>
          <a:ext cx="4316437" cy="606393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151" tIns="0" rIns="1631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Online and offline career planning and development support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7918" y="107411"/>
        <a:ext cx="4257233" cy="547189"/>
      </dsp:txXfrm>
    </dsp:sp>
    <dsp:sp modelId="{747CACC5-2242-4202-A341-560DAD4B6948}">
      <dsp:nvSpPr>
        <dsp:cNvPr id="0" name=""/>
        <dsp:cNvSpPr/>
      </dsp:nvSpPr>
      <dsp:spPr>
        <a:xfrm>
          <a:off x="0" y="1310035"/>
          <a:ext cx="6166339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08316" y="969322"/>
          <a:ext cx="4316437" cy="606393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151" tIns="0" rIns="1631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Empowers employees to explore their career interests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7918" y="998924"/>
        <a:ext cx="4257233" cy="547189"/>
      </dsp:txXfrm>
    </dsp:sp>
    <dsp:sp modelId="{C768FA16-04A6-43B0-BE16-A21650B8A9DB}">
      <dsp:nvSpPr>
        <dsp:cNvPr id="0" name=""/>
        <dsp:cNvSpPr/>
      </dsp:nvSpPr>
      <dsp:spPr>
        <a:xfrm>
          <a:off x="0" y="2201549"/>
          <a:ext cx="6166339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08316" y="1860835"/>
          <a:ext cx="4316437" cy="606393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151" tIns="0" rIns="1631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Delivers career-related webinars and face-to-face sessions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7918" y="1890437"/>
        <a:ext cx="4257233" cy="547189"/>
      </dsp:txXfrm>
    </dsp:sp>
    <dsp:sp modelId="{8230D139-2BBB-45D9-AEAE-2995BBDB35F5}">
      <dsp:nvSpPr>
        <dsp:cNvPr id="0" name=""/>
        <dsp:cNvSpPr/>
      </dsp:nvSpPr>
      <dsp:spPr>
        <a:xfrm>
          <a:off x="0" y="3093062"/>
          <a:ext cx="6166339" cy="453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88CBC-5A73-4DC1-8C66-ED14E7234645}">
      <dsp:nvSpPr>
        <dsp:cNvPr id="0" name=""/>
        <dsp:cNvSpPr/>
      </dsp:nvSpPr>
      <dsp:spPr>
        <a:xfrm>
          <a:off x="308316" y="2752349"/>
          <a:ext cx="4316437" cy="606393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151" tIns="0" rIns="1631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Schedules one-on-one informational sessions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7918" y="2781951"/>
        <a:ext cx="4257233" cy="5471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901-5805-42C3-80FB-539C96DE8FC8}">
      <dsp:nvSpPr>
        <dsp:cNvPr id="0" name=""/>
        <dsp:cNvSpPr/>
      </dsp:nvSpPr>
      <dsp:spPr>
        <a:xfrm>
          <a:off x="0" y="771978"/>
          <a:ext cx="7482016" cy="806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74100" y="36808"/>
          <a:ext cx="5237411" cy="1035873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7962" tIns="0" rIns="1979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Group representative of the 1800 frontline Air Traffic Operations Supervisors driving change in the ATO, essential to Air Traffic Operations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24667" y="87375"/>
        <a:ext cx="5136277" cy="934739"/>
      </dsp:txXfrm>
    </dsp:sp>
    <dsp:sp modelId="{747CACC5-2242-4202-A341-560DAD4B6948}">
      <dsp:nvSpPr>
        <dsp:cNvPr id="0" name=""/>
        <dsp:cNvSpPr/>
      </dsp:nvSpPr>
      <dsp:spPr>
        <a:xfrm>
          <a:off x="0" y="2190914"/>
          <a:ext cx="7482016" cy="806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419819" y="1300883"/>
          <a:ext cx="5237411" cy="1083672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7962" tIns="0" rIns="1979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Identify and raise concerns, provide input to FAA field, Service Areas, and National Officers and actively participate in the decision making process for achieving FAA and ATO goals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72720" y="1353784"/>
        <a:ext cx="5131609" cy="977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901-5805-42C3-80FB-539C96DE8FC8}">
      <dsp:nvSpPr>
        <dsp:cNvPr id="0" name=""/>
        <dsp:cNvSpPr/>
      </dsp:nvSpPr>
      <dsp:spPr>
        <a:xfrm>
          <a:off x="0" y="557000"/>
          <a:ext cx="820954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410477" y="7575"/>
          <a:ext cx="5746682" cy="74676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211" tIns="0" rIns="2172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Forms talent pools to develop managers who demonstrate high potential for success in specific leadership positions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46931" y="44029"/>
        <a:ext cx="5673774" cy="673853"/>
      </dsp:txXfrm>
    </dsp:sp>
    <dsp:sp modelId="{747CACC5-2242-4202-A341-560DAD4B6948}">
      <dsp:nvSpPr>
        <dsp:cNvPr id="0" name=""/>
        <dsp:cNvSpPr/>
      </dsp:nvSpPr>
      <dsp:spPr>
        <a:xfrm>
          <a:off x="0" y="1396937"/>
          <a:ext cx="820954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410477" y="1086977"/>
          <a:ext cx="5746682" cy="6199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211" tIns="0" rIns="2172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Increases leadership bench strength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40739" y="1117239"/>
        <a:ext cx="5686158" cy="559396"/>
      </dsp:txXfrm>
    </dsp:sp>
    <dsp:sp modelId="{C768FA16-04A6-43B0-BE16-A21650B8A9DB}">
      <dsp:nvSpPr>
        <dsp:cNvPr id="0" name=""/>
        <dsp:cNvSpPr/>
      </dsp:nvSpPr>
      <dsp:spPr>
        <a:xfrm>
          <a:off x="0" y="2349497"/>
          <a:ext cx="820954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410477" y="2039537"/>
          <a:ext cx="5746682" cy="6199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211" tIns="0" rIns="2172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Improves key talent engagement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40739" y="2069799"/>
        <a:ext cx="5686158" cy="559396"/>
      </dsp:txXfrm>
    </dsp:sp>
    <dsp:sp modelId="{B5C5D37F-DD9F-45F0-9A2E-07D4060C75B2}">
      <dsp:nvSpPr>
        <dsp:cNvPr id="0" name=""/>
        <dsp:cNvSpPr/>
      </dsp:nvSpPr>
      <dsp:spPr>
        <a:xfrm>
          <a:off x="0" y="3302057"/>
          <a:ext cx="820954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791-367F-4FA4-9FDD-57D87FB2CA50}">
      <dsp:nvSpPr>
        <dsp:cNvPr id="0" name=""/>
        <dsp:cNvSpPr/>
      </dsp:nvSpPr>
      <dsp:spPr>
        <a:xfrm>
          <a:off x="410477" y="2992097"/>
          <a:ext cx="5746682" cy="6199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211" tIns="0" rIns="2172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Increases employee’s proficiency in critical competencies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40739" y="3022359"/>
        <a:ext cx="5686158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44E7-4458-4196-8EF9-F92711C6FAE3}">
      <dsp:nvSpPr>
        <dsp:cNvPr id="0" name=""/>
        <dsp:cNvSpPr/>
      </dsp:nvSpPr>
      <dsp:spPr>
        <a:xfrm>
          <a:off x="0" y="705090"/>
          <a:ext cx="708660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8F93-08EA-41CC-9AF2-4C53FB4685CF}">
      <dsp:nvSpPr>
        <dsp:cNvPr id="0" name=""/>
        <dsp:cNvSpPr/>
      </dsp:nvSpPr>
      <dsp:spPr>
        <a:xfrm>
          <a:off x="354330" y="99052"/>
          <a:ext cx="4960620" cy="82296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Facilitated by senior leaders (Air Traffic General Managers and Tech Ops District Managers) emphasizing joint deliveries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4504" y="139226"/>
        <a:ext cx="4880272" cy="742613"/>
      </dsp:txXfrm>
    </dsp:sp>
    <dsp:sp modelId="{A7F9D901-5805-42C3-80FB-539C96DE8FC8}">
      <dsp:nvSpPr>
        <dsp:cNvPr id="0" name=""/>
        <dsp:cNvSpPr/>
      </dsp:nvSpPr>
      <dsp:spPr>
        <a:xfrm>
          <a:off x="0" y="1645854"/>
          <a:ext cx="708660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54330" y="1127934"/>
          <a:ext cx="4960620" cy="6400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Drive management conversations around ATO vision, strategies and desired changes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85576" y="1159180"/>
        <a:ext cx="4898128" cy="577588"/>
      </dsp:txXfrm>
    </dsp:sp>
    <dsp:sp modelId="{747CACC5-2242-4202-A341-560DAD4B6948}">
      <dsp:nvSpPr>
        <dsp:cNvPr id="0" name=""/>
        <dsp:cNvSpPr/>
      </dsp:nvSpPr>
      <dsp:spPr>
        <a:xfrm>
          <a:off x="0" y="2605016"/>
          <a:ext cx="708660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54330" y="1973935"/>
          <a:ext cx="4960620" cy="82296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Lead</a:t>
          </a:r>
          <a:r>
            <a:rPr lang="en-US" sz="1800" kern="1200" baseline="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 from where you are, leadership challenge of change, leading change in performance management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4504" y="2014109"/>
        <a:ext cx="4880272" cy="742613"/>
      </dsp:txXfrm>
    </dsp:sp>
    <dsp:sp modelId="{C768FA16-04A6-43B0-BE16-A21650B8A9DB}">
      <dsp:nvSpPr>
        <dsp:cNvPr id="0" name=""/>
        <dsp:cNvSpPr/>
      </dsp:nvSpPr>
      <dsp:spPr>
        <a:xfrm>
          <a:off x="0" y="3849506"/>
          <a:ext cx="7086601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53984" y="3002816"/>
          <a:ext cx="4955776" cy="103856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Improves performance of intact management teams, develops self and others and moves the ATO culture toward the ATO vision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04683" y="3053515"/>
        <a:ext cx="4854378" cy="9371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44E7-4458-4196-8EF9-F92711C6FAE3}">
      <dsp:nvSpPr>
        <dsp:cNvPr id="0" name=""/>
        <dsp:cNvSpPr/>
      </dsp:nvSpPr>
      <dsp:spPr>
        <a:xfrm>
          <a:off x="0" y="201930"/>
          <a:ext cx="6190130" cy="806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8F93-08EA-41CC-9AF2-4C53FB4685CF}">
      <dsp:nvSpPr>
        <dsp:cNvPr id="0" name=""/>
        <dsp:cNvSpPr/>
      </dsp:nvSpPr>
      <dsp:spPr>
        <a:xfrm>
          <a:off x="309506" y="29599"/>
          <a:ext cx="4333091" cy="706297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781" tIns="0" rIns="1637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Serves as the agency’s leadership development center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43985" y="64078"/>
        <a:ext cx="4264133" cy="637339"/>
      </dsp:txXfrm>
    </dsp:sp>
    <dsp:sp modelId="{A7F9D901-5805-42C3-80FB-539C96DE8FC8}">
      <dsp:nvSpPr>
        <dsp:cNvPr id="0" name=""/>
        <dsp:cNvSpPr/>
      </dsp:nvSpPr>
      <dsp:spPr>
        <a:xfrm>
          <a:off x="0" y="1886713"/>
          <a:ext cx="6190130" cy="806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09506" y="1242777"/>
          <a:ext cx="4333091" cy="94464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781" tIns="0" rIns="1637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Prepares managers to lead the agency into the future through continuous learning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55620" y="1288891"/>
        <a:ext cx="4240863" cy="852412"/>
      </dsp:txXfrm>
    </dsp:sp>
    <dsp:sp modelId="{C768FA16-04A6-43B0-BE16-A21650B8A9DB}">
      <dsp:nvSpPr>
        <dsp:cNvPr id="0" name=""/>
        <dsp:cNvSpPr/>
      </dsp:nvSpPr>
      <dsp:spPr>
        <a:xfrm>
          <a:off x="0" y="2882705"/>
          <a:ext cx="6190130" cy="806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09506" y="2694297"/>
          <a:ext cx="4333091" cy="660728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781" tIns="0" rIns="1637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Addresses critical need to develop an engaged and energized workforce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41760" y="2726551"/>
        <a:ext cx="4268583" cy="5962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44E7-4458-4196-8EF9-F92711C6FAE3}">
      <dsp:nvSpPr>
        <dsp:cNvPr id="0" name=""/>
        <dsp:cNvSpPr/>
      </dsp:nvSpPr>
      <dsp:spPr>
        <a:xfrm>
          <a:off x="0" y="1132429"/>
          <a:ext cx="7086601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8F93-08EA-41CC-9AF2-4C53FB4685CF}">
      <dsp:nvSpPr>
        <dsp:cNvPr id="0" name=""/>
        <dsp:cNvSpPr/>
      </dsp:nvSpPr>
      <dsp:spPr>
        <a:xfrm>
          <a:off x="353984" y="0"/>
          <a:ext cx="4955776" cy="136603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Designed to clarify the role of Operations Managers including preparatory tasks, a 3 day workshop, and documentation of real world implementation of their transfer of learning upon return to their facility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20669" y="66685"/>
        <a:ext cx="4822406" cy="1232669"/>
      </dsp:txXfrm>
    </dsp:sp>
    <dsp:sp modelId="{747CACC5-2242-4202-A341-560DAD4B6948}">
      <dsp:nvSpPr>
        <dsp:cNvPr id="0" name=""/>
        <dsp:cNvSpPr/>
      </dsp:nvSpPr>
      <dsp:spPr>
        <a:xfrm>
          <a:off x="0" y="2583138"/>
          <a:ext cx="7086601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53984" y="1587799"/>
          <a:ext cx="4955776" cy="120197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 strategic organizational alignment, foster growth in relationships with peers, Air Traffic Managers and subordinates, and convey the criticality of developing self and others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12660" y="1646475"/>
        <a:ext cx="4838424" cy="1084627"/>
      </dsp:txXfrm>
    </dsp:sp>
    <dsp:sp modelId="{C768FA16-04A6-43B0-BE16-A21650B8A9DB}">
      <dsp:nvSpPr>
        <dsp:cNvPr id="0" name=""/>
        <dsp:cNvSpPr/>
      </dsp:nvSpPr>
      <dsp:spPr>
        <a:xfrm>
          <a:off x="0" y="3923358"/>
          <a:ext cx="7086601" cy="352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53984" y="3011538"/>
          <a:ext cx="4955776" cy="111845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Identify blind spots and provide tools to bring them into focus with the Blind Spot Action Plan (BSAP)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08583" y="3066137"/>
        <a:ext cx="4846578" cy="10092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44E7-4458-4196-8EF9-F92711C6FAE3}">
      <dsp:nvSpPr>
        <dsp:cNvPr id="0" name=""/>
        <dsp:cNvSpPr/>
      </dsp:nvSpPr>
      <dsp:spPr>
        <a:xfrm>
          <a:off x="0" y="267248"/>
          <a:ext cx="7610477" cy="478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8F93-08EA-41CC-9AF2-4C53FB4685CF}">
      <dsp:nvSpPr>
        <dsp:cNvPr id="0" name=""/>
        <dsp:cNvSpPr/>
      </dsp:nvSpPr>
      <dsp:spPr>
        <a:xfrm>
          <a:off x="380523" y="23411"/>
          <a:ext cx="5327333" cy="5608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1361" tIns="0" rIns="20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 visionary leaders to transform government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07903" y="50791"/>
        <a:ext cx="5272573" cy="506120"/>
      </dsp:txXfrm>
    </dsp:sp>
    <dsp:sp modelId="{A7F9D901-5805-42C3-80FB-539C96DE8FC8}">
      <dsp:nvSpPr>
        <dsp:cNvPr id="0" name=""/>
        <dsp:cNvSpPr/>
      </dsp:nvSpPr>
      <dsp:spPr>
        <a:xfrm>
          <a:off x="0" y="1267588"/>
          <a:ext cx="7610477" cy="478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80523" y="885251"/>
          <a:ext cx="5327333" cy="5608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1361" tIns="0" rIns="20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Foster exchange of ideas and resources government-wide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07903" y="912631"/>
        <a:ext cx="5272573" cy="506120"/>
      </dsp:txXfrm>
    </dsp:sp>
    <dsp:sp modelId="{747CACC5-2242-4202-A341-560DAD4B6948}">
      <dsp:nvSpPr>
        <dsp:cNvPr id="0" name=""/>
        <dsp:cNvSpPr/>
      </dsp:nvSpPr>
      <dsp:spPr>
        <a:xfrm>
          <a:off x="0" y="2027531"/>
          <a:ext cx="7610477" cy="478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80523" y="1747091"/>
          <a:ext cx="5327333" cy="5608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1361" tIns="0" rIns="20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Multilevel leadership development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07903" y="1774471"/>
        <a:ext cx="5272573" cy="506120"/>
      </dsp:txXfrm>
    </dsp:sp>
    <dsp:sp modelId="{C768FA16-04A6-43B0-BE16-A21650B8A9DB}">
      <dsp:nvSpPr>
        <dsp:cNvPr id="0" name=""/>
        <dsp:cNvSpPr/>
      </dsp:nvSpPr>
      <dsp:spPr>
        <a:xfrm>
          <a:off x="0" y="3216493"/>
          <a:ext cx="7610477" cy="478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80523" y="2608931"/>
          <a:ext cx="5327333" cy="888002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1361" tIns="0" rIns="20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Leadership Education and Development </a:t>
          </a:r>
          <a:r>
            <a: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(LEAD)</a:t>
          </a:r>
          <a:r>
            <a: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Certificate Program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23872" y="2652280"/>
        <a:ext cx="5240635" cy="8013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44E7-4458-4196-8EF9-F92711C6FAE3}">
      <dsp:nvSpPr>
        <dsp:cNvPr id="0" name=""/>
        <dsp:cNvSpPr/>
      </dsp:nvSpPr>
      <dsp:spPr>
        <a:xfrm>
          <a:off x="0" y="346637"/>
          <a:ext cx="649301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8F93-08EA-41CC-9AF2-4C53FB4685CF}">
      <dsp:nvSpPr>
        <dsp:cNvPr id="0" name=""/>
        <dsp:cNvSpPr/>
      </dsp:nvSpPr>
      <dsp:spPr>
        <a:xfrm>
          <a:off x="386155" y="77133"/>
          <a:ext cx="4545111" cy="6199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794" tIns="0" rIns="1717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Targets GS-15 or equivalent, K, L, M Bands 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16417" y="107395"/>
        <a:ext cx="4484587" cy="559396"/>
      </dsp:txXfrm>
    </dsp:sp>
    <dsp:sp modelId="{A7F9D901-5805-42C3-80FB-539C96DE8FC8}">
      <dsp:nvSpPr>
        <dsp:cNvPr id="0" name=""/>
        <dsp:cNvSpPr/>
      </dsp:nvSpPr>
      <dsp:spPr>
        <a:xfrm>
          <a:off x="0" y="1452276"/>
          <a:ext cx="649301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86155" y="1092850"/>
          <a:ext cx="4545111" cy="61992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794" tIns="0" rIns="1717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Increases</a:t>
          </a:r>
          <a:r>
            <a:rPr lang="en-US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self awareness as an individual, team member and leader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416417" y="1123112"/>
        <a:ext cx="4484587" cy="559396"/>
      </dsp:txXfrm>
    </dsp:sp>
    <dsp:sp modelId="{C768FA16-04A6-43B0-BE16-A21650B8A9DB}">
      <dsp:nvSpPr>
        <dsp:cNvPr id="0" name=""/>
        <dsp:cNvSpPr/>
      </dsp:nvSpPr>
      <dsp:spPr>
        <a:xfrm>
          <a:off x="0" y="2586693"/>
          <a:ext cx="649301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86155" y="1982253"/>
          <a:ext cx="4545111" cy="91440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794" tIns="0" rIns="1717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Leadership development in team building, strategic thinking, influencing, political savvy and external awareness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30792" y="2026890"/>
        <a:ext cx="4455837" cy="825126"/>
      </dsp:txXfrm>
    </dsp:sp>
    <dsp:sp modelId="{F44A4456-A1DF-4489-A45A-14ECF98AAA99}">
      <dsp:nvSpPr>
        <dsp:cNvPr id="0" name=""/>
        <dsp:cNvSpPr/>
      </dsp:nvSpPr>
      <dsp:spPr>
        <a:xfrm>
          <a:off x="0" y="3871536"/>
          <a:ext cx="6493016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4A743-99DD-4C5C-B1A9-B59FE45C9B10}">
      <dsp:nvSpPr>
        <dsp:cNvPr id="0" name=""/>
        <dsp:cNvSpPr/>
      </dsp:nvSpPr>
      <dsp:spPr>
        <a:xfrm>
          <a:off x="386155" y="3229293"/>
          <a:ext cx="4545111" cy="952203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794" tIns="0" rIns="1717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Expands professional networks, enabling inter-organizational collaboration and problem solving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32638" y="3275776"/>
        <a:ext cx="4452145" cy="8592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444E7-4458-4196-8EF9-F92711C6FAE3}">
      <dsp:nvSpPr>
        <dsp:cNvPr id="0" name=""/>
        <dsp:cNvSpPr/>
      </dsp:nvSpPr>
      <dsp:spPr>
        <a:xfrm>
          <a:off x="0" y="321112"/>
          <a:ext cx="6333730" cy="579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8F93-08EA-41CC-9AF2-4C53FB4685CF}">
      <dsp:nvSpPr>
        <dsp:cNvPr id="0" name=""/>
        <dsp:cNvSpPr/>
      </dsp:nvSpPr>
      <dsp:spPr>
        <a:xfrm>
          <a:off x="316686" y="25940"/>
          <a:ext cx="4433611" cy="6789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7580" tIns="0" rIns="167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Craft ECQs based on the CCAR model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49830" y="59084"/>
        <a:ext cx="4367323" cy="612672"/>
      </dsp:txXfrm>
    </dsp:sp>
    <dsp:sp modelId="{A7F9D901-5805-42C3-80FB-539C96DE8FC8}">
      <dsp:nvSpPr>
        <dsp:cNvPr id="0" name=""/>
        <dsp:cNvSpPr/>
      </dsp:nvSpPr>
      <dsp:spPr>
        <a:xfrm>
          <a:off x="0" y="1665200"/>
          <a:ext cx="6333730" cy="579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35735" y="1088265"/>
          <a:ext cx="4433611" cy="81211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7580" tIns="0" rIns="167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Understand </a:t>
          </a:r>
          <a:r>
            <a: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alignment and differences between the ECQs and the Managerial Success Profile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75379" y="1127909"/>
        <a:ext cx="4354323" cy="732822"/>
      </dsp:txXfrm>
    </dsp:sp>
    <dsp:sp modelId="{747CACC5-2242-4202-A341-560DAD4B6948}">
      <dsp:nvSpPr>
        <dsp:cNvPr id="0" name=""/>
        <dsp:cNvSpPr/>
      </dsp:nvSpPr>
      <dsp:spPr>
        <a:xfrm>
          <a:off x="0" y="2592022"/>
          <a:ext cx="6333730" cy="579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96127" y="2210196"/>
          <a:ext cx="4433611" cy="6789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7580" tIns="0" rIns="167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Review and download at anytime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29271" y="2243340"/>
        <a:ext cx="4367323" cy="6126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901-5805-42C3-80FB-539C96DE8FC8}">
      <dsp:nvSpPr>
        <dsp:cNvPr id="0" name=""/>
        <dsp:cNvSpPr/>
      </dsp:nvSpPr>
      <dsp:spPr>
        <a:xfrm>
          <a:off x="0" y="724661"/>
          <a:ext cx="6387353" cy="831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19367" y="61371"/>
          <a:ext cx="4471147" cy="97339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8999" tIns="0" rIns="1689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Three-day interactive workshops required for new executives and encouraged for experienced executives </a:t>
          </a:r>
          <a:endParaRPr lang="en-US" sz="18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>
        <a:off x="366884" y="108888"/>
        <a:ext cx="4376113" cy="878356"/>
      </dsp:txXfrm>
    </dsp:sp>
    <dsp:sp modelId="{10B444E7-4458-4196-8EF9-F92711C6FAE3}">
      <dsp:nvSpPr>
        <dsp:cNvPr id="0" name=""/>
        <dsp:cNvSpPr/>
      </dsp:nvSpPr>
      <dsp:spPr>
        <a:xfrm>
          <a:off x="0" y="1980219"/>
          <a:ext cx="6387353" cy="831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8F93-08EA-41CC-9AF2-4C53FB4685CF}">
      <dsp:nvSpPr>
        <dsp:cNvPr id="0" name=""/>
        <dsp:cNvSpPr/>
      </dsp:nvSpPr>
      <dsp:spPr>
        <a:xfrm>
          <a:off x="319367" y="1557481"/>
          <a:ext cx="4480581" cy="97339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8999" tIns="0" rIns="1689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Network, discuss current and future FAA challenges and learn skills essential for success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66884" y="1604998"/>
        <a:ext cx="4385547" cy="878356"/>
      </dsp:txXfrm>
    </dsp:sp>
    <dsp:sp modelId="{747CACC5-2242-4202-A341-560DAD4B6948}">
      <dsp:nvSpPr>
        <dsp:cNvPr id="0" name=""/>
        <dsp:cNvSpPr/>
      </dsp:nvSpPr>
      <dsp:spPr>
        <a:xfrm>
          <a:off x="0" y="3298028"/>
          <a:ext cx="6387353" cy="831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19367" y="3053592"/>
          <a:ext cx="4471147" cy="731516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8999" tIns="0" rIns="1689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 communicating effectively and executive related skills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55077" y="3089302"/>
        <a:ext cx="4399727" cy="660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7F838-3090-4819-A34A-66A0E55A90E0}">
      <dsp:nvSpPr>
        <dsp:cNvPr id="0" name=""/>
        <dsp:cNvSpPr/>
      </dsp:nvSpPr>
      <dsp:spPr>
        <a:xfrm>
          <a:off x="0" y="286755"/>
          <a:ext cx="6172199" cy="42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2B315-E86D-4289-9665-96DCA73E6FA9}">
      <dsp:nvSpPr>
        <dsp:cNvPr id="0" name=""/>
        <dsp:cNvSpPr/>
      </dsp:nvSpPr>
      <dsp:spPr>
        <a:xfrm>
          <a:off x="308610" y="35835"/>
          <a:ext cx="4320540" cy="50184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Online video interviewing platform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3108" y="60333"/>
        <a:ext cx="4271544" cy="452844"/>
      </dsp:txXfrm>
    </dsp:sp>
    <dsp:sp modelId="{8230D139-2BBB-45D9-AEAE-2995BBDB35F5}">
      <dsp:nvSpPr>
        <dsp:cNvPr id="0" name=""/>
        <dsp:cNvSpPr/>
      </dsp:nvSpPr>
      <dsp:spPr>
        <a:xfrm>
          <a:off x="0" y="1333275"/>
          <a:ext cx="6172199" cy="42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88CBC-5A73-4DC1-8C66-ED14E7234645}">
      <dsp:nvSpPr>
        <dsp:cNvPr id="0" name=""/>
        <dsp:cNvSpPr/>
      </dsp:nvSpPr>
      <dsp:spPr>
        <a:xfrm>
          <a:off x="308610" y="806955"/>
          <a:ext cx="4320540" cy="77723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Library of over 7,000 interview questions, including behavioral based options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46552" y="844897"/>
        <a:ext cx="4244656" cy="701355"/>
      </dsp:txXfrm>
    </dsp:sp>
    <dsp:sp modelId="{D5B33EA2-FBFD-439A-A1B7-E003D3437D55}">
      <dsp:nvSpPr>
        <dsp:cNvPr id="0" name=""/>
        <dsp:cNvSpPr/>
      </dsp:nvSpPr>
      <dsp:spPr>
        <a:xfrm>
          <a:off x="0" y="2207076"/>
          <a:ext cx="6172199" cy="42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10C6-5593-4490-A8E1-596320043AAD}">
      <dsp:nvSpPr>
        <dsp:cNvPr id="0" name=""/>
        <dsp:cNvSpPr/>
      </dsp:nvSpPr>
      <dsp:spPr>
        <a:xfrm>
          <a:off x="308610" y="1853475"/>
          <a:ext cx="4320540" cy="60452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Practice interviewing skills by creating mock interviews anytime, anywhere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8120" y="1882985"/>
        <a:ext cx="4261520" cy="545501"/>
      </dsp:txXfrm>
    </dsp:sp>
    <dsp:sp modelId="{A7F9D901-5805-42C3-80FB-539C96DE8FC8}">
      <dsp:nvSpPr>
        <dsp:cNvPr id="0" name=""/>
        <dsp:cNvSpPr/>
      </dsp:nvSpPr>
      <dsp:spPr>
        <a:xfrm>
          <a:off x="0" y="3116169"/>
          <a:ext cx="6172199" cy="42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08610" y="2727276"/>
          <a:ext cx="4320540" cy="54864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Record interviews, self review, or seek feedback from others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5392" y="2754058"/>
        <a:ext cx="4266976" cy="495077"/>
      </dsp:txXfrm>
    </dsp:sp>
    <dsp:sp modelId="{747CACC5-2242-4202-A341-560DAD4B6948}">
      <dsp:nvSpPr>
        <dsp:cNvPr id="0" name=""/>
        <dsp:cNvSpPr/>
      </dsp:nvSpPr>
      <dsp:spPr>
        <a:xfrm>
          <a:off x="0" y="3842919"/>
          <a:ext cx="6172199" cy="4284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08610" y="3545198"/>
          <a:ext cx="4320540" cy="54864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Expert tips and videos on interviewing techniques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5392" y="3571980"/>
        <a:ext cx="4266976" cy="495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901-5805-42C3-80FB-539C96DE8FC8}">
      <dsp:nvSpPr>
        <dsp:cNvPr id="0" name=""/>
        <dsp:cNvSpPr/>
      </dsp:nvSpPr>
      <dsp:spPr>
        <a:xfrm>
          <a:off x="0" y="443716"/>
          <a:ext cx="6438123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13085" y="151241"/>
          <a:ext cx="4506686" cy="64007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342" tIns="0" rIns="1703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Part of the agency’s Tuition Reimbursement Program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44331" y="182487"/>
        <a:ext cx="4444194" cy="577587"/>
      </dsp:txXfrm>
    </dsp:sp>
    <dsp:sp modelId="{747CACC5-2242-4202-A341-560DAD4B6948}">
      <dsp:nvSpPr>
        <dsp:cNvPr id="0" name=""/>
        <dsp:cNvSpPr/>
      </dsp:nvSpPr>
      <dsp:spPr>
        <a:xfrm>
          <a:off x="0" y="1448688"/>
          <a:ext cx="6438123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14180" y="989420"/>
          <a:ext cx="4506686" cy="784955"/>
        </a:xfrm>
        <a:prstGeom prst="roundRect">
          <a:avLst/>
        </a:prstGeom>
        <a:solidFill>
          <a:srgbClr val="9B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342" tIns="0" rIns="1703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Aids up to 50 FAA employees in completing a degree they started but haven’t finished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52498" y="1027738"/>
        <a:ext cx="4430050" cy="708319"/>
      </dsp:txXfrm>
    </dsp:sp>
    <dsp:sp modelId="{C768FA16-04A6-43B0-BE16-A21650B8A9DB}">
      <dsp:nvSpPr>
        <dsp:cNvPr id="0" name=""/>
        <dsp:cNvSpPr/>
      </dsp:nvSpPr>
      <dsp:spPr>
        <a:xfrm>
          <a:off x="0" y="2421407"/>
          <a:ext cx="6438123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21906" y="2091288"/>
          <a:ext cx="4506686" cy="64007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342" tIns="0" rIns="1703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up to $4K annually for up to 5 years, if approved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53152" y="2122534"/>
        <a:ext cx="4444194" cy="577587"/>
      </dsp:txXfrm>
    </dsp:sp>
    <dsp:sp modelId="{8230D139-2BBB-45D9-AEAE-2995BBDB35F5}">
      <dsp:nvSpPr>
        <dsp:cNvPr id="0" name=""/>
        <dsp:cNvSpPr/>
      </dsp:nvSpPr>
      <dsp:spPr>
        <a:xfrm>
          <a:off x="0" y="3394127"/>
          <a:ext cx="6438123" cy="529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88CBC-5A73-4DC1-8C66-ED14E7234645}">
      <dsp:nvSpPr>
        <dsp:cNvPr id="0" name=""/>
        <dsp:cNvSpPr/>
      </dsp:nvSpPr>
      <dsp:spPr>
        <a:xfrm>
          <a:off x="321906" y="3064007"/>
          <a:ext cx="4506686" cy="64007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342" tIns="0" rIns="1703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Connects degree relevance to future organizational needs</a:t>
          </a:r>
        </a:p>
      </dsp:txBody>
      <dsp:txXfrm>
        <a:off x="353152" y="3095253"/>
        <a:ext cx="4444194" cy="577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901-5805-42C3-80FB-539C96DE8FC8}">
      <dsp:nvSpPr>
        <dsp:cNvPr id="0" name=""/>
        <dsp:cNvSpPr/>
      </dsp:nvSpPr>
      <dsp:spPr>
        <a:xfrm>
          <a:off x="0" y="565541"/>
          <a:ext cx="6172199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08610" y="146416"/>
          <a:ext cx="4320540" cy="59435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15 colleges and universities across the U.S. currently partnering with OPM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7624" y="175430"/>
        <a:ext cx="4262512" cy="536331"/>
      </dsp:txXfrm>
    </dsp:sp>
    <dsp:sp modelId="{747CACC5-2242-4202-A341-560DAD4B6948}">
      <dsp:nvSpPr>
        <dsp:cNvPr id="0" name=""/>
        <dsp:cNvSpPr/>
      </dsp:nvSpPr>
      <dsp:spPr>
        <a:xfrm>
          <a:off x="0" y="1341823"/>
          <a:ext cx="6172199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08610" y="893622"/>
          <a:ext cx="4320540" cy="6400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Targets federal employees, their spouses and some dependents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9856" y="924868"/>
        <a:ext cx="4258048" cy="577588"/>
      </dsp:txXfrm>
    </dsp:sp>
    <dsp:sp modelId="{C768FA16-04A6-43B0-BE16-A21650B8A9DB}">
      <dsp:nvSpPr>
        <dsp:cNvPr id="0" name=""/>
        <dsp:cNvSpPr/>
      </dsp:nvSpPr>
      <dsp:spPr>
        <a:xfrm>
          <a:off x="0" y="2345626"/>
          <a:ext cx="6172199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08308" y="1739623"/>
          <a:ext cx="4316320" cy="797883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5%-50% tuition reduction for certificate programs, undergraduate and graduate degrees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47257" y="1778572"/>
        <a:ext cx="4238422" cy="719985"/>
      </dsp:txXfrm>
    </dsp:sp>
    <dsp:sp modelId="{8230D139-2BBB-45D9-AEAE-2995BBDB35F5}">
      <dsp:nvSpPr>
        <dsp:cNvPr id="0" name=""/>
        <dsp:cNvSpPr/>
      </dsp:nvSpPr>
      <dsp:spPr>
        <a:xfrm>
          <a:off x="0" y="3283845"/>
          <a:ext cx="6172199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88CBC-5A73-4DC1-8C66-ED14E7234645}">
      <dsp:nvSpPr>
        <dsp:cNvPr id="0" name=""/>
        <dsp:cNvSpPr/>
      </dsp:nvSpPr>
      <dsp:spPr>
        <a:xfrm>
          <a:off x="308610" y="2743426"/>
          <a:ext cx="4320540" cy="732298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Closes critical skill gaps in mission critical occupations with talent development opportunities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44358" y="2779174"/>
        <a:ext cx="4249044" cy="66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33EA2-FBFD-439A-A1B7-E003D3437D55}">
      <dsp:nvSpPr>
        <dsp:cNvPr id="0" name=""/>
        <dsp:cNvSpPr/>
      </dsp:nvSpPr>
      <dsp:spPr>
        <a:xfrm>
          <a:off x="0" y="464752"/>
          <a:ext cx="6143632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10C6-5593-4490-A8E1-596320043AAD}">
      <dsp:nvSpPr>
        <dsp:cNvPr id="0" name=""/>
        <dsp:cNvSpPr/>
      </dsp:nvSpPr>
      <dsp:spPr>
        <a:xfrm>
          <a:off x="307181" y="16551"/>
          <a:ext cx="4300542" cy="6400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2550" tIns="0" rIns="1625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Access to an array of self-paced learning resources and courses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8427" y="47797"/>
        <a:ext cx="4238050" cy="577588"/>
      </dsp:txXfrm>
    </dsp:sp>
    <dsp:sp modelId="{A7F9D901-5805-42C3-80FB-539C96DE8FC8}">
      <dsp:nvSpPr>
        <dsp:cNvPr id="0" name=""/>
        <dsp:cNvSpPr/>
      </dsp:nvSpPr>
      <dsp:spPr>
        <a:xfrm>
          <a:off x="0" y="1334751"/>
          <a:ext cx="6143632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07181" y="862552"/>
          <a:ext cx="4300542" cy="59435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2550" tIns="0" rIns="1625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Flexibility of accessing learning from your computer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6195" y="891566"/>
        <a:ext cx="4242514" cy="536331"/>
      </dsp:txXfrm>
    </dsp:sp>
    <dsp:sp modelId="{747CACC5-2242-4202-A341-560DAD4B6948}">
      <dsp:nvSpPr>
        <dsp:cNvPr id="0" name=""/>
        <dsp:cNvSpPr/>
      </dsp:nvSpPr>
      <dsp:spPr>
        <a:xfrm>
          <a:off x="0" y="2065312"/>
          <a:ext cx="6143632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07181" y="1662832"/>
          <a:ext cx="4300542" cy="59435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2550" tIns="0" rIns="1625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Builds individual and organizational talent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6195" y="1691846"/>
        <a:ext cx="4242514" cy="536331"/>
      </dsp:txXfrm>
    </dsp:sp>
    <dsp:sp modelId="{C768FA16-04A6-43B0-BE16-A21650B8A9DB}">
      <dsp:nvSpPr>
        <dsp:cNvPr id="0" name=""/>
        <dsp:cNvSpPr/>
      </dsp:nvSpPr>
      <dsp:spPr>
        <a:xfrm>
          <a:off x="0" y="2865592"/>
          <a:ext cx="6143632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07181" y="2463112"/>
          <a:ext cx="4300542" cy="59435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2550" tIns="0" rIns="1625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Enhance</a:t>
          </a:r>
          <a:r>
            <a:rPr lang="en-US" sz="1800" kern="1200" baseline="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 leadership skills and develop professionally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6195" y="2492126"/>
        <a:ext cx="4242514" cy="536331"/>
      </dsp:txXfrm>
    </dsp:sp>
    <dsp:sp modelId="{8230D139-2BBB-45D9-AEAE-2995BBDB35F5}">
      <dsp:nvSpPr>
        <dsp:cNvPr id="0" name=""/>
        <dsp:cNvSpPr/>
      </dsp:nvSpPr>
      <dsp:spPr>
        <a:xfrm>
          <a:off x="0" y="3665872"/>
          <a:ext cx="6143632" cy="327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88CBC-5A73-4DC1-8C66-ED14E7234645}">
      <dsp:nvSpPr>
        <dsp:cNvPr id="0" name=""/>
        <dsp:cNvSpPr/>
      </dsp:nvSpPr>
      <dsp:spPr>
        <a:xfrm>
          <a:off x="307181" y="3263392"/>
          <a:ext cx="4300542" cy="59435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2550" tIns="0" rIns="1625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Supports the FAA’s “Workforce of the Future” Strategic Initiative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36195" y="3292406"/>
        <a:ext cx="4242514" cy="5363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33EA2-FBFD-439A-A1B7-E003D3437D55}">
      <dsp:nvSpPr>
        <dsp:cNvPr id="0" name=""/>
        <dsp:cNvSpPr/>
      </dsp:nvSpPr>
      <dsp:spPr>
        <a:xfrm>
          <a:off x="0" y="668945"/>
          <a:ext cx="7580870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10C6-5593-4490-A8E1-596320043AAD}">
      <dsp:nvSpPr>
        <dsp:cNvPr id="0" name=""/>
        <dsp:cNvSpPr/>
      </dsp:nvSpPr>
      <dsp:spPr>
        <a:xfrm>
          <a:off x="346093" y="201720"/>
          <a:ext cx="5306609" cy="594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0577" tIns="0" rIns="2005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Targets new ATO Managers within 90 days of selection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75107" y="230734"/>
        <a:ext cx="5248581" cy="536332"/>
      </dsp:txXfrm>
    </dsp:sp>
    <dsp:sp modelId="{A7F9D901-5805-42C3-80FB-539C96DE8FC8}">
      <dsp:nvSpPr>
        <dsp:cNvPr id="0" name=""/>
        <dsp:cNvSpPr/>
      </dsp:nvSpPr>
      <dsp:spPr>
        <a:xfrm>
          <a:off x="0" y="1454133"/>
          <a:ext cx="7580870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79043" y="944345"/>
          <a:ext cx="5306609" cy="5943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0577" tIns="0" rIns="2005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One week session held after FAA’s New Manager Course (NMC)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08057" y="973359"/>
        <a:ext cx="5248581" cy="536332"/>
      </dsp:txXfrm>
    </dsp:sp>
    <dsp:sp modelId="{747CACC5-2242-4202-A341-560DAD4B6948}">
      <dsp:nvSpPr>
        <dsp:cNvPr id="0" name=""/>
        <dsp:cNvSpPr/>
      </dsp:nvSpPr>
      <dsp:spPr>
        <a:xfrm>
          <a:off x="0" y="2367315"/>
          <a:ext cx="7580870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78673" y="1681266"/>
          <a:ext cx="5301426" cy="81888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0577" tIns="0" rIns="2005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participants with the knowledge and skills to successfully achieve their core responsibilities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18648" y="1721241"/>
        <a:ext cx="5221476" cy="738939"/>
      </dsp:txXfrm>
    </dsp:sp>
    <dsp:sp modelId="{C768FA16-04A6-43B0-BE16-A21650B8A9DB}">
      <dsp:nvSpPr>
        <dsp:cNvPr id="0" name=""/>
        <dsp:cNvSpPr/>
      </dsp:nvSpPr>
      <dsp:spPr>
        <a:xfrm>
          <a:off x="0" y="3244507"/>
          <a:ext cx="7580870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78673" y="2642715"/>
          <a:ext cx="5301426" cy="73463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0577" tIns="0" rIns="2005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Strives to develop consistent, capable, and confident leaders who drive safety, productivity, quality and engagement 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14535" y="2678577"/>
        <a:ext cx="5229702" cy="662907"/>
      </dsp:txXfrm>
    </dsp:sp>
    <dsp:sp modelId="{8230D139-2BBB-45D9-AEAE-2995BBDB35F5}">
      <dsp:nvSpPr>
        <dsp:cNvPr id="0" name=""/>
        <dsp:cNvSpPr/>
      </dsp:nvSpPr>
      <dsp:spPr>
        <a:xfrm>
          <a:off x="0" y="4392908"/>
          <a:ext cx="7580870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88CBC-5A73-4DC1-8C66-ED14E7234645}">
      <dsp:nvSpPr>
        <dsp:cNvPr id="0" name=""/>
        <dsp:cNvSpPr/>
      </dsp:nvSpPr>
      <dsp:spPr>
        <a:xfrm>
          <a:off x="378673" y="3519907"/>
          <a:ext cx="5301426" cy="100584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0577" tIns="0" rIns="2005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Covers organizational alignment, performance management, developing self and others, labor relations, collaboration, safety and transition from an individual contributor to a manager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27774" y="3569008"/>
        <a:ext cx="5203224" cy="907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CACC5-2242-4202-A341-560DAD4B6948}">
      <dsp:nvSpPr>
        <dsp:cNvPr id="0" name=""/>
        <dsp:cNvSpPr/>
      </dsp:nvSpPr>
      <dsp:spPr>
        <a:xfrm>
          <a:off x="0" y="374369"/>
          <a:ext cx="7111315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55565" y="20129"/>
          <a:ext cx="4977920" cy="7084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Developed and facilitated by Frontline Managers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0150" y="54714"/>
        <a:ext cx="4908750" cy="639310"/>
      </dsp:txXfrm>
    </dsp:sp>
    <dsp:sp modelId="{C768FA16-04A6-43B0-BE16-A21650B8A9DB}">
      <dsp:nvSpPr>
        <dsp:cNvPr id="0" name=""/>
        <dsp:cNvSpPr/>
      </dsp:nvSpPr>
      <dsp:spPr>
        <a:xfrm>
          <a:off x="0" y="1463009"/>
          <a:ext cx="7111315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55565" y="1108769"/>
          <a:ext cx="4977920" cy="7084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peer-to-peer learning on the              day-to-day nuts and bolts of the job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0150" y="1143354"/>
        <a:ext cx="4908750" cy="639310"/>
      </dsp:txXfrm>
    </dsp:sp>
    <dsp:sp modelId="{B5C5D37F-DD9F-45F0-9A2E-07D4060C75B2}">
      <dsp:nvSpPr>
        <dsp:cNvPr id="0" name=""/>
        <dsp:cNvSpPr/>
      </dsp:nvSpPr>
      <dsp:spPr>
        <a:xfrm>
          <a:off x="0" y="2551649"/>
          <a:ext cx="7111315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791-367F-4FA4-9FDD-57D87FB2CA50}">
      <dsp:nvSpPr>
        <dsp:cNvPr id="0" name=""/>
        <dsp:cNvSpPr/>
      </dsp:nvSpPr>
      <dsp:spPr>
        <a:xfrm>
          <a:off x="355565" y="2197409"/>
          <a:ext cx="4977920" cy="70848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Required every three years for Technical Operations Frontline Managers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0150" y="2231994"/>
        <a:ext cx="4908750" cy="639310"/>
      </dsp:txXfrm>
    </dsp:sp>
    <dsp:sp modelId="{61E8CFEC-67BE-4974-AB1A-81CE6C862FB4}">
      <dsp:nvSpPr>
        <dsp:cNvPr id="0" name=""/>
        <dsp:cNvSpPr/>
      </dsp:nvSpPr>
      <dsp:spPr>
        <a:xfrm>
          <a:off x="0" y="3790551"/>
          <a:ext cx="71113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BE0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E51DE-A59C-4E53-ABD3-10F9E2831F91}">
      <dsp:nvSpPr>
        <dsp:cNvPr id="0" name=""/>
        <dsp:cNvSpPr/>
      </dsp:nvSpPr>
      <dsp:spPr>
        <a:xfrm>
          <a:off x="355565" y="3286049"/>
          <a:ext cx="4977920" cy="85874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Topics include: leadership and management, logistics, facility operations, Human Resources, training and certification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7485" y="3327969"/>
        <a:ext cx="4894080" cy="774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CACC5-2242-4202-A341-560DAD4B6948}">
      <dsp:nvSpPr>
        <dsp:cNvPr id="0" name=""/>
        <dsp:cNvSpPr/>
      </dsp:nvSpPr>
      <dsp:spPr>
        <a:xfrm>
          <a:off x="0" y="373759"/>
          <a:ext cx="7111315" cy="579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55565" y="34279"/>
          <a:ext cx="4977920" cy="6789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Developed and facilitated by Operations Supervisors for Operations Supervisors 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88709" y="67423"/>
        <a:ext cx="4911632" cy="612672"/>
      </dsp:txXfrm>
    </dsp:sp>
    <dsp:sp modelId="{C768FA16-04A6-43B0-BE16-A21650B8A9DB}">
      <dsp:nvSpPr>
        <dsp:cNvPr id="0" name=""/>
        <dsp:cNvSpPr/>
      </dsp:nvSpPr>
      <dsp:spPr>
        <a:xfrm>
          <a:off x="0" y="1571041"/>
          <a:ext cx="7111315" cy="579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55565" y="1077559"/>
          <a:ext cx="4977920" cy="832961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peer-to-peer learning on the technical and leadership challenges unique to the Operations Supervisor position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6227" y="1118221"/>
        <a:ext cx="4896596" cy="751637"/>
      </dsp:txXfrm>
    </dsp:sp>
    <dsp:sp modelId="{B5C5D37F-DD9F-45F0-9A2E-07D4060C75B2}">
      <dsp:nvSpPr>
        <dsp:cNvPr id="0" name=""/>
        <dsp:cNvSpPr/>
      </dsp:nvSpPr>
      <dsp:spPr>
        <a:xfrm>
          <a:off x="0" y="2614321"/>
          <a:ext cx="7111315" cy="5796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791-367F-4FA4-9FDD-57D87FB2CA50}">
      <dsp:nvSpPr>
        <dsp:cNvPr id="0" name=""/>
        <dsp:cNvSpPr/>
      </dsp:nvSpPr>
      <dsp:spPr>
        <a:xfrm>
          <a:off x="355565" y="2274841"/>
          <a:ext cx="4977920" cy="6789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Required as soon as possible for new Operations Supervisors and every 3 years thereafter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88709" y="2307985"/>
        <a:ext cx="4911632" cy="612672"/>
      </dsp:txXfrm>
    </dsp:sp>
    <dsp:sp modelId="{61E8CFEC-67BE-4974-AB1A-81CE6C862FB4}">
      <dsp:nvSpPr>
        <dsp:cNvPr id="0" name=""/>
        <dsp:cNvSpPr/>
      </dsp:nvSpPr>
      <dsp:spPr>
        <a:xfrm>
          <a:off x="0" y="3801601"/>
          <a:ext cx="711131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BE0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E51DE-A59C-4E53-ABD3-10F9E2831F91}">
      <dsp:nvSpPr>
        <dsp:cNvPr id="0" name=""/>
        <dsp:cNvSpPr/>
      </dsp:nvSpPr>
      <dsp:spPr>
        <a:xfrm>
          <a:off x="355565" y="3318121"/>
          <a:ext cx="4977920" cy="822960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8154" tIns="0" rIns="1881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Topics include: LMR, safety, performance management, conflict management and leadership training 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5739" y="3358295"/>
        <a:ext cx="4897572" cy="742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901-5805-42C3-80FB-539C96DE8FC8}">
      <dsp:nvSpPr>
        <dsp:cNvPr id="0" name=""/>
        <dsp:cNvSpPr/>
      </dsp:nvSpPr>
      <dsp:spPr>
        <a:xfrm>
          <a:off x="0" y="821706"/>
          <a:ext cx="7482016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8440-3A0D-4A53-8B6E-7886313C3C92}">
      <dsp:nvSpPr>
        <dsp:cNvPr id="0" name=""/>
        <dsp:cNvSpPr/>
      </dsp:nvSpPr>
      <dsp:spPr>
        <a:xfrm>
          <a:off x="373735" y="83319"/>
          <a:ext cx="5232296" cy="822959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7962" tIns="0" rIns="1979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Serves as an advocacy group that influences NAS improvements that meet the goals of FLMs, execs, and other Service Units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13909" y="123493"/>
        <a:ext cx="5151948" cy="742611"/>
      </dsp:txXfrm>
    </dsp:sp>
    <dsp:sp modelId="{747CACC5-2242-4202-A341-560DAD4B6948}">
      <dsp:nvSpPr>
        <dsp:cNvPr id="0" name=""/>
        <dsp:cNvSpPr/>
      </dsp:nvSpPr>
      <dsp:spPr>
        <a:xfrm>
          <a:off x="0" y="1417693"/>
          <a:ext cx="7482016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9240-7A57-4A40-8162-16F44A7061EA}">
      <dsp:nvSpPr>
        <dsp:cNvPr id="0" name=""/>
        <dsp:cNvSpPr/>
      </dsp:nvSpPr>
      <dsp:spPr>
        <a:xfrm>
          <a:off x="374100" y="1048838"/>
          <a:ext cx="5237411" cy="501694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7962" tIns="0" rIns="1979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Serves as a conduit for communication, both up and down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8591" y="1073329"/>
        <a:ext cx="5188429" cy="452712"/>
      </dsp:txXfrm>
    </dsp:sp>
    <dsp:sp modelId="{C768FA16-04A6-43B0-BE16-A21650B8A9DB}">
      <dsp:nvSpPr>
        <dsp:cNvPr id="0" name=""/>
        <dsp:cNvSpPr/>
      </dsp:nvSpPr>
      <dsp:spPr>
        <a:xfrm>
          <a:off x="0" y="2048331"/>
          <a:ext cx="7482016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FCC54-1D14-4E56-86AB-7AC514437DB1}">
      <dsp:nvSpPr>
        <dsp:cNvPr id="0" name=""/>
        <dsp:cNvSpPr/>
      </dsp:nvSpPr>
      <dsp:spPr>
        <a:xfrm>
          <a:off x="389876" y="1693093"/>
          <a:ext cx="5237411" cy="488078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7962" tIns="0" rIns="1979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Provides an ability to influence improvements in operations that meet agency goals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13702" y="1716919"/>
        <a:ext cx="5189759" cy="440426"/>
      </dsp:txXfrm>
    </dsp:sp>
    <dsp:sp modelId="{B5C5D37F-DD9F-45F0-9A2E-07D4060C75B2}">
      <dsp:nvSpPr>
        <dsp:cNvPr id="0" name=""/>
        <dsp:cNvSpPr/>
      </dsp:nvSpPr>
      <dsp:spPr>
        <a:xfrm>
          <a:off x="0" y="3105289"/>
          <a:ext cx="7482016" cy="22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791-367F-4FA4-9FDD-57D87FB2CA50}">
      <dsp:nvSpPr>
        <dsp:cNvPr id="0" name=""/>
        <dsp:cNvSpPr/>
      </dsp:nvSpPr>
      <dsp:spPr>
        <a:xfrm>
          <a:off x="373735" y="2323731"/>
          <a:ext cx="5232296" cy="914398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7962" tIns="0" rIns="1979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Allows members to leverage professional knowledge and operational perspectives to lead the organization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418372" y="2368368"/>
        <a:ext cx="5143022" cy="825124"/>
      </dsp:txXfrm>
    </dsp:sp>
    <dsp:sp modelId="{61E8CFEC-67BE-4974-AB1A-81CE6C862FB4}">
      <dsp:nvSpPr>
        <dsp:cNvPr id="0" name=""/>
        <dsp:cNvSpPr/>
      </dsp:nvSpPr>
      <dsp:spPr>
        <a:xfrm>
          <a:off x="0" y="3577032"/>
          <a:ext cx="748201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BE0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E51DE-A59C-4E53-ABD3-10F9E2831F91}">
      <dsp:nvSpPr>
        <dsp:cNvPr id="0" name=""/>
        <dsp:cNvSpPr/>
      </dsp:nvSpPr>
      <dsp:spPr>
        <a:xfrm>
          <a:off x="374100" y="3380689"/>
          <a:ext cx="5237411" cy="329182"/>
        </a:xfrm>
        <a:prstGeom prst="roundRect">
          <a:avLst/>
        </a:prstGeom>
        <a:solidFill>
          <a:srgbClr val="96C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7962" tIns="0" rIns="19796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rPr>
            <a:t>Builds professional networks</a:t>
          </a:r>
          <a:endParaRPr lang="en-US" sz="1800" kern="1200" dirty="0">
            <a:solidFill>
              <a:srgbClr val="000000">
                <a:lumMod val="85000"/>
                <a:lumOff val="15000"/>
              </a:srgbClr>
            </a:solidFill>
            <a:latin typeface="+mn-lt"/>
            <a:ea typeface="+mn-ea"/>
            <a:cs typeface="+mn-cs"/>
          </a:endParaRPr>
        </a:p>
      </dsp:txBody>
      <dsp:txXfrm>
        <a:off x="390169" y="3396758"/>
        <a:ext cx="5205273" cy="297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EE9EF-52DC-44E1-8BA1-B8B05F514DC7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DDDC-2624-47B8-B371-24A22D2B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D935F5-7211-4E89-AAD3-5CBE7B139C25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E944B8-2BB9-40E5-9B26-A5F11420D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0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44B8-2BB9-40E5-9B26-A5F11420DE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6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44B8-2BB9-40E5-9B26-A5F11420DE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4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44B8-2BB9-40E5-9B26-A5F11420DE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44B8-2BB9-40E5-9B26-A5F11420DE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4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44B8-2BB9-40E5-9B26-A5F11420DEA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8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416C-6D7F-3447-8443-B8A8ED9DB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77CB-244F-9240-B0D9-0F93C013B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76F58-CA42-D148-A436-683C876B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0354-243F-4832-B741-48AFA5CEDCF6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791A-5D81-BB41-84F3-DB918CA2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9A37C-6969-D741-93B0-6E05FE43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42A6-4A2B-8F4D-A76E-51E58C7F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1F5CC-3E83-6446-A327-7D542CDE3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547FA-FEC8-8244-8FF1-D8DA53F4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023-2397-4B38-820C-611536CE1B53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2D77-A81A-4646-86A7-3B392635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16FB-4DEB-264B-9FFE-20135A9B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0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62BA0-2E14-4F43-B831-448E1FE0B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2EECB-BBDD-CE47-B580-783388B4E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51C97-F13A-F94A-B8E4-49B9568F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3A4D-7F87-41FA-872F-E0AA3BEDD65D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B0393-BE4A-204F-A8D5-2B195A47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EC23A-FA89-4B42-BD21-AD076EB7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6C9F-FF21-2A49-BB35-9F3D754D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552E-3A96-9540-BA99-3EA40FA8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EC7E-474C-6445-BFA5-9A884C64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4B3D-22AA-4657-BDD7-FB57051DFF1E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A24EE-FFB2-C24A-8E9C-AB765C9F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 # -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D3A51-2D54-F04D-83DD-5EEC2F61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6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2529-C4DF-1846-81A7-4132E967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80673-5733-4443-B70B-51464BB0F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D946E-CBAD-B74E-9527-C3EA51EF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3572-9CAA-439E-96E6-E4ECD26346A3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CBFE-0168-F645-82FA-DDC80314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20EE0-75F0-CA4C-B940-45B954C5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49F2-760C-6C4F-8EEE-06ABC506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A398-B412-0F4A-925D-4F4055CF8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701E3-C2FD-0C4F-AF8B-BE8F81D6F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D7F4-ADFF-1546-8C42-9CB3E0E3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4F83-D8DF-41AB-88EE-4962DFFFCCD5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D84D5-6E1E-0A4A-8B4C-D61AD443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B0C28-4290-C748-B10C-5110CBC3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3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CC6C-9655-C240-BB48-2AB5CC5C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8F735-052C-3644-AA58-6F26D1B2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3B83E-0FBD-7047-A761-F6DECCAA1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004D6-AC8E-8F41-A617-2418F31BD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F5CA9-67CE-7845-B968-02C853605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65054-FDCC-FF42-A610-EFED30F7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C079-D294-4726-A1C1-22D98348E321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36B0A-4566-094C-AE1E-79931A2A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4DE4C-C49F-F543-BB73-D3EB36FE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5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BC80-5B8A-D64B-8B80-BD448DFA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C8276-D36E-9E4A-8EE4-AF6CF64A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6934-89B9-4317-8BBC-2825A8B0EF79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09639-6E28-4448-8CD7-2C342D15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57364-D1DF-634D-B60D-60A3313C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03A7D-8AF4-304E-8063-77DC9CA9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C6C8-EF32-4CB3-8FD3-846F4C88FB24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81A7F-B133-714C-A5CA-F8AABFF3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76299-9E63-2940-BF30-ABED3AFA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8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978E-CEB9-D149-9335-C7ED0768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1EDC-56BA-124A-8BCB-64E2B2F8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A92DD-7BBD-AA42-8F12-7C70AA8FC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6BDF-1926-A249-BF06-185F5909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8E8A-F8A4-416A-8650-0F9C5C53CE10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9431-D7A9-364E-8DED-2AF75F8E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B73C5-40E3-1F46-90D8-DEB2DA9F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94F2-C407-9F4F-9F7E-9261EF26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A1B67-4FF7-2041-B147-A59E6B0A3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A5A4D-99A1-544B-85ED-0163B7EB8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73C1B-248B-154A-AF8E-ED5098DB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3C24-6AEC-4048-BBEF-A4C8A08B55BF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CD38A-986B-EA4F-B14E-38F91277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91F9-898E-764B-ACA4-A5626901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F3E55-A4D8-BB47-8237-15463902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E53FE-501A-714D-B301-01D383289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384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4611-8FB4-9F41-905F-A084F6971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808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9A442-952B-4742-9C01-2BE01F044FD6}" type="datetime1">
              <a:rPr lang="en-US" smtClean="0"/>
              <a:t>8/2/2019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6914-25A2-974E-A282-25937DB33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80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- # -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4C31-1390-804B-8279-BB15B5D93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808375"/>
            <a:ext cx="2237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EFF8-431A-DA4D-909B-809EDE25B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>
              <a:lumMod val="50000"/>
            </a:schemeClr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myatocareer.faa.gov/ATOCPT2/#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hyperlink" Target="https://employees.faa.gov/tv/?mediaId=19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hyperlink" Target="https://my.faa.gov/content/dam/myfaa/org/linebusiness/ato/management_services/administration_talent_management/leadership/leadership_development/Career%20Services%20Flyer_ver4_0418201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my.faa.gov/org/linebusiness/ato/management_services/led/leadership_development/cpp/webinar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y.faa.gov/org/linebusiness/ato/management_services/led/leadership_development/cpp/interview_stream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faa.gov/org/linebusiness/ato/management_services/led/leadership_development.html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hyperlink" Target="https://my.faa.gov/tools_resources/training_learning/tuitionassistance.htm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y.faa.gov/employee_services/employee_assist/associations_program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m.gov/wiki/training/Federal-Governmentwide-Academic-Alliances.ashx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my.faa.gov/tools_resources/training_learning/ReducedCollegeTuitionProgra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y.faa.gov/content/myfaa/en/tools_resources/training_learning/rotationaldevelopment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hyperlink" Target="https://my.faa.gov/content/dam/myfaa/tools_resources/training_learning/ExecutiveDevelopment/skillsoftaccesslink.pdf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my.faa.gov/tools_resources/training_learning/accessingskillsof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y.faa.gov/tools_resources/training_learning/stem-avsed/get-involved-in-stem-avsed/elms-training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my.faa.gov/content/myfaa/en/tools_resources/training_learning/p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my.faa.gov/go/atldp" TargetMode="External"/><Relationship Id="rId4" Type="http://schemas.openxmlformats.org/officeDocument/2006/relationships/hyperlink" Target="https://my.faa.gov/org/linebusiness/ato/management_services/led/leadership_development/toldp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my.faa.gov/org/linebusiness/ato/management_services/led/leadership_development/syfy.html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s://my.faa.gov/org/linebusiness/ato/operations/technical_operations/techops_supcom/FLMOW.html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ttps://my.faa.gov/org/linebusiness/ato/ats/supcom/programs.html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s://my.faa.gov/org/linebusiness/ato/operations/technical_operations/techops_supcom.html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0.xml"/><Relationship Id="rId7" Type="http://schemas.openxmlformats.org/officeDocument/2006/relationships/hyperlink" Target="https://my.faa.gov/org/linebusiness/ato/ats/supcom.html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1.xml"/><Relationship Id="rId2" Type="http://schemas.openxmlformats.org/officeDocument/2006/relationships/hyperlink" Target="https://my.faa.gov/org/linebusiness/ato/management_services/led/leadership_development/sp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diagramLayout" Target="../diagrams/layout13.xml"/><Relationship Id="rId7" Type="http://schemas.openxmlformats.org/officeDocument/2006/relationships/hyperlink" Target="https://my.faa.gov/content/dam/myfaa/tools_resources/training_learning/FLLI/Delivery%20Schedules/FY19_FLLI_Course%20Catalog_v11%20LR.pdf" TargetMode="Externa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hyperlink" Target="https://my.faa.gov/org/linebusiness/ato/management_services/led/leadership_development/OMLDP.html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5.xml"/><Relationship Id="rId7" Type="http://schemas.openxmlformats.org/officeDocument/2006/relationships/hyperlink" Target="https://leadership.opm.gov/courses.aspx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my.faa.gov/tools_resources/training_learning/sldp_about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6.xml"/><Relationship Id="rId7" Type="http://schemas.openxmlformats.org/officeDocument/2006/relationships/hyperlink" Target="https://my.faa.gov/tools_resources/training_learning/FEI.html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16.xml"/><Relationship Id="rId9" Type="http://schemas.openxmlformats.org/officeDocument/2006/relationships/hyperlink" Target="https://leadership.opm.gov/programs.aspx?course=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7.xml"/><Relationship Id="rId2" Type="http://schemas.openxmlformats.org/officeDocument/2006/relationships/hyperlink" Target="https://resume-place.adobeconnect.com/p93985tg2h3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8.xml"/><Relationship Id="rId7" Type="http://schemas.openxmlformats.org/officeDocument/2006/relationships/hyperlink" Target="https://my.faa.gov/tools_resources/training_learning/ExecLeadingWorkshop.html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my.faa.gov/tools_resources/training_learning/rotationaldevelopment/execexchange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guecc.edu/emp/Resources/transferable_skills_checklist.htm" TargetMode="External"/><Relationship Id="rId13" Type="http://schemas.openxmlformats.org/officeDocument/2006/relationships/hyperlink" Target="https://www.opm.gov/policy-data-oversight/assessment-and-selection/competencies/proficiency-levels-for-leadership-competencies.pdf" TargetMode="External"/><Relationship Id="rId18" Type="http://schemas.openxmlformats.org/officeDocument/2006/relationships/hyperlink" Target="https://www.youtube.com/watch?v=8YX7o1PBoFk" TargetMode="External"/><Relationship Id="rId26" Type="http://schemas.openxmlformats.org/officeDocument/2006/relationships/hyperlink" Target="https://www.coursera.org/" TargetMode="External"/><Relationship Id="rId3" Type="http://schemas.openxmlformats.org/officeDocument/2006/relationships/hyperlink" Target="https://myatocareer.faa.gov/FAAAVL/" TargetMode="External"/><Relationship Id="rId21" Type="http://schemas.openxmlformats.org/officeDocument/2006/relationships/hyperlink" Target="https://www.thebalance.com/how-an-informational-interview-can-help-your-career-2058564" TargetMode="External"/><Relationship Id="rId7" Type="http://schemas.openxmlformats.org/officeDocument/2006/relationships/hyperlink" Target="https://www.livecareer.com/quintessential/transferable-skills-set" TargetMode="External"/><Relationship Id="rId12" Type="http://schemas.openxmlformats.org/officeDocument/2006/relationships/hyperlink" Target="https://my.faa.gov/tools_resources/training_learning/FLLI/leadership_capabilities.html" TargetMode="External"/><Relationship Id="rId17" Type="http://schemas.openxmlformats.org/officeDocument/2006/relationships/hyperlink" Target="https://my.faa.gov/org/linebusiness/ato/management_services/led/leadership_development/cpp/interview_stream.html" TargetMode="External"/><Relationship Id="rId25" Type="http://schemas.openxmlformats.org/officeDocument/2006/relationships/hyperlink" Target="http://www.amanet.org/training/articles/10-Powerful-Body-Language-Tips.aspx" TargetMode="External"/><Relationship Id="rId33" Type="http://schemas.openxmlformats.org/officeDocument/2006/relationships/hyperlink" Target="https://tclibraryblog.wordpress.com/2015/06/11/lynda-com-free-online-training-from-your-public-library/" TargetMode="External"/><Relationship Id="rId2" Type="http://schemas.openxmlformats.org/officeDocument/2006/relationships/hyperlink" Target="https://employees.faa.gov/tv/?mediaid=1739" TargetMode="External"/><Relationship Id="rId16" Type="http://schemas.openxmlformats.org/officeDocument/2006/relationships/hyperlink" Target="http://www.best-job-interview.com/behavioral-interview.html" TargetMode="External"/><Relationship Id="rId20" Type="http://schemas.openxmlformats.org/officeDocument/2006/relationships/hyperlink" Target="https://www.careeronestop.org/BusinessCenter/Toolkit/find-professional-associations.aspx" TargetMode="External"/><Relationship Id="rId29" Type="http://schemas.openxmlformats.org/officeDocument/2006/relationships/hyperlink" Target="https://www.skillsyouneed.com/interpersonal-skil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ajobs.gov/" TargetMode="External"/><Relationship Id="rId11" Type="http://schemas.openxmlformats.org/officeDocument/2006/relationships/hyperlink" Target="https://my.faa.gov/tools_resources/training_learning/FLLI.html" TargetMode="External"/><Relationship Id="rId24" Type="http://schemas.openxmlformats.org/officeDocument/2006/relationships/hyperlink" Target="https://twocents.lifehacker.com/keep-track-of-your-work-accomplishments-throughout-the-1823436243" TargetMode="External"/><Relationship Id="rId32" Type="http://schemas.openxmlformats.org/officeDocument/2006/relationships/hyperlink" Target="http://www.yourofficecoach.com/topics/office_politics/political_games/six_secrets_of_politically_savvy_people.aspx" TargetMode="External"/><Relationship Id="rId5" Type="http://schemas.openxmlformats.org/officeDocument/2006/relationships/hyperlink" Target="https://www.onetonline.org/" TargetMode="External"/><Relationship Id="rId15" Type="http://schemas.openxmlformats.org/officeDocument/2006/relationships/hyperlink" Target="http://www.resume-place.com/resources/ccar-builder/" TargetMode="External"/><Relationship Id="rId23" Type="http://schemas.openxmlformats.org/officeDocument/2006/relationships/hyperlink" Target="https://www.businessknowhow.com/marketing/networking-secrets.htm" TargetMode="External"/><Relationship Id="rId28" Type="http://schemas.openxmlformats.org/officeDocument/2006/relationships/hyperlink" Target="http://www.selectinternational.com/blog/ted-talks-about-work?utm_source=hs_email&amp;utm_medium=email&amp;utm_content=64205855&amp;_hsenc=p2ANqtz--SaExdLUUhvNuVQM-I1jtjY1H_6iZ2XJeMhVHEI7mHFTjSOjDxyCLrS3Pel583UVYEGgT6U727ZA8zykLR-Br6KSQM7g&amp;_hsmi=64205855" TargetMode="External"/><Relationship Id="rId10" Type="http://schemas.openxmlformats.org/officeDocument/2006/relationships/hyperlink" Target="https://ksn2.faa.gov/faa/AcquisitionProfessions/Pages/Default.aspx" TargetMode="External"/><Relationship Id="rId19" Type="http://schemas.openxmlformats.org/officeDocument/2006/relationships/hyperlink" Target="https://my.faa.gov/employee_services/employee_assist/associations_programs.html" TargetMode="External"/><Relationship Id="rId31" Type="http://schemas.openxmlformats.org/officeDocument/2006/relationships/hyperlink" Target="https://my.faa.gov/focus/articles/2017/03/Reduced_College_Tuit.html?origin=categorySearch:Broadcast" TargetMode="External"/><Relationship Id="rId4" Type="http://schemas.openxmlformats.org/officeDocument/2006/relationships/hyperlink" Target="https://myatocareer.faa.gov/" TargetMode="External"/><Relationship Id="rId9" Type="http://schemas.openxmlformats.org/officeDocument/2006/relationships/hyperlink" Target="https://elms.faa.gov/" TargetMode="External"/><Relationship Id="rId14" Type="http://schemas.openxmlformats.org/officeDocument/2006/relationships/hyperlink" Target="http://www.opm.gov/policy-data-oversight/assessment-and-selection/competencies/" TargetMode="External"/><Relationship Id="rId22" Type="http://schemas.openxmlformats.org/officeDocument/2006/relationships/hyperlink" Target="https://www.themuse.com/advice/9-tips-for-findingand-gettingthe-perfect-mentor" TargetMode="External"/><Relationship Id="rId27" Type="http://schemas.openxmlformats.org/officeDocument/2006/relationships/hyperlink" Target="https://www.edx.org/" TargetMode="External"/><Relationship Id="rId30" Type="http://schemas.openxmlformats.org/officeDocument/2006/relationships/hyperlink" Target="https://www.opm.gov/wiki/training/Federal-Governmentwide-Academic-Alliances.ashx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atocareer.faa.gov/index.html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00E0-22A3-904A-80A6-B2489A234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5" y="556591"/>
            <a:ext cx="10151165" cy="11330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Developing Self and Others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83CB0-C875-5044-9911-B1069CD78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2246242"/>
            <a:ext cx="7347004" cy="1341783"/>
          </a:xfrm>
        </p:spPr>
        <p:txBody>
          <a:bodyPr>
            <a:normAutofit fontScale="85000" lnSpcReduction="20000"/>
          </a:bodyPr>
          <a:lstStyle/>
          <a:p>
            <a:pPr algn="l">
              <a:tabLst>
                <a:tab pos="1485900" algn="l"/>
              </a:tabLs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to:  NHCFAE</a:t>
            </a:r>
          </a:p>
          <a:p>
            <a:pPr algn="l">
              <a:tabLst>
                <a:tab pos="1485900" algn="l"/>
              </a:tabLs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Ali McDermott, Group Manager</a:t>
            </a:r>
          </a:p>
          <a:p>
            <a:pPr algn="l">
              <a:tabLst>
                <a:tab pos="14859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Employee Development, AJG-L3                </a:t>
            </a:r>
          </a:p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033DF-A84E-054E-A28D-3F0B91AB65B1}"/>
              </a:ext>
            </a:extLst>
          </p:cNvPr>
          <p:cNvSpPr txBox="1"/>
          <p:nvPr/>
        </p:nvSpPr>
        <p:spPr>
          <a:xfrm>
            <a:off x="516834" y="3717233"/>
            <a:ext cx="411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85900" algn="l"/>
              </a:tabLs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Presented 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August 07, 2019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6" y="384378"/>
            <a:ext cx="10515600" cy="6551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ATO Career Planning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41976"/>
            <a:ext cx="4542322" cy="5037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21824" y="4323665"/>
            <a:ext cx="125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CPT2 Video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085" y="1758115"/>
            <a:ext cx="5523029" cy="22267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3585"/>
            <a:ext cx="3660878" cy="483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87" y="1243585"/>
            <a:ext cx="3676111" cy="483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94" y="1243585"/>
            <a:ext cx="3550189" cy="44798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6" y="384378"/>
            <a:ext cx="10515600" cy="6551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ATO Career Planning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45" y="341214"/>
            <a:ext cx="10515600" cy="7315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ATO Career Services Center (CSC)</a:t>
            </a:r>
          </a:p>
        </p:txBody>
      </p:sp>
      <p:pic>
        <p:nvPicPr>
          <p:cNvPr id="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0548"/>
            <a:ext cx="2884353" cy="3442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68818903"/>
              </p:ext>
            </p:extLst>
          </p:nvPr>
        </p:nvGraphicFramePr>
        <p:xfrm>
          <a:off x="5187463" y="1810548"/>
          <a:ext cx="6166339" cy="362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1035142" y="5435020"/>
            <a:ext cx="2045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41" lvl="2" algn="ctr">
              <a:spcAft>
                <a:spcPts val="600"/>
              </a:spcAft>
            </a:pPr>
            <a:r>
              <a:rPr lang="en-US" sz="2000" b="1" dirty="0">
                <a:hlinkClick r:id="rId9"/>
              </a:rPr>
              <a:t>CSC Webpage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97" y="274320"/>
            <a:ext cx="10515600" cy="8229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Interview Stream Tool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6811358"/>
              </p:ext>
            </p:extLst>
          </p:nvPr>
        </p:nvGraphicFramePr>
        <p:xfrm>
          <a:off x="838200" y="1690688"/>
          <a:ext cx="6172200" cy="430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9809" y="1690688"/>
            <a:ext cx="4063999" cy="36433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69" y="374755"/>
            <a:ext cx="11472512" cy="82840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ATO</a:t>
            </a:r>
            <a:r>
              <a:rPr lang="en-US" sz="4000" dirty="0" smtClean="0">
                <a:solidFill>
                  <a:srgbClr val="0070C0"/>
                </a:solidFill>
              </a:rPr>
              <a:t> Learning and Development Resource Guide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9543"/>
            <a:ext cx="2898763" cy="384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168346" y="2497875"/>
            <a:ext cx="748072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Arial" panose="020B0604020202020204" pitchFamily="34" charset="0"/>
              </a:rPr>
              <a:t>Detailed summary of External, FAA, and ATO employee development programs and services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Arial" panose="020B0604020202020204" pitchFamily="34" charset="0"/>
              </a:rPr>
              <a:t>Provides links to program web sites and </a:t>
            </a:r>
            <a:r>
              <a:rPr lang="en-US" dirty="0" smtClean="0">
                <a:ea typeface="Calibri"/>
                <a:cs typeface="Arial" panose="020B0604020202020204" pitchFamily="34" charset="0"/>
              </a:rPr>
              <a:t>points of contact</a:t>
            </a:r>
            <a:endParaRPr lang="en-US" dirty="0">
              <a:ea typeface="Calibri"/>
              <a:cs typeface="Arial" panose="020B0604020202020204" pitchFamily="34" charset="0"/>
            </a:endParaRP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Arial" panose="020B0604020202020204" pitchFamily="34" charset="0"/>
              </a:rPr>
              <a:t>Helpful resource for managers </a:t>
            </a:r>
            <a:r>
              <a:rPr lang="en-US" dirty="0" smtClean="0">
                <a:ea typeface="Calibri"/>
                <a:cs typeface="Arial" panose="020B0604020202020204" pitchFamily="34" charset="0"/>
              </a:rPr>
              <a:t>to develop others</a:t>
            </a:r>
            <a:endParaRPr lang="en-US" dirty="0">
              <a:ea typeface="Calibri"/>
              <a:cs typeface="Arial" panose="020B0604020202020204" pitchFamily="34" charset="0"/>
            </a:endParaRP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Arial" panose="020B0604020202020204" pitchFamily="34" charset="0"/>
              </a:rPr>
              <a:t>Updated quarterly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Access latest version from the </a:t>
            </a:r>
            <a:r>
              <a:rPr lang="en-US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ATO Leadership and Employee Development</a:t>
            </a:r>
            <a:r>
              <a:rPr lang="en-US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homepage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97" y="384379"/>
            <a:ext cx="10515600" cy="7706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FAA Degree Completion Program (DCP)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3910907"/>
              </p:ext>
            </p:extLst>
          </p:nvPr>
        </p:nvGraphicFramePr>
        <p:xfrm>
          <a:off x="5057197" y="1690693"/>
          <a:ext cx="6438123" cy="392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215" y="2473170"/>
            <a:ext cx="3476730" cy="25242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69" y="385213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1487451" algn="l"/>
              </a:tabLst>
            </a:pPr>
            <a:r>
              <a:rPr lang="en-US" sz="4000" dirty="0">
                <a:solidFill>
                  <a:srgbClr val="0070C0"/>
                </a:solidFill>
              </a:rPr>
              <a:t>FAA Employee Associations and Special Emphasis Programs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28562"/>
              </p:ext>
            </p:extLst>
          </p:nvPr>
        </p:nvGraphicFramePr>
        <p:xfrm>
          <a:off x="1006150" y="1759444"/>
          <a:ext cx="8619988" cy="4436503"/>
        </p:xfrm>
        <a:graphic>
          <a:graphicData uri="http://schemas.openxmlformats.org/drawingml/2006/table">
            <a:tbl>
              <a:tblPr firstRow="1" bandRow="1"/>
              <a:tblGrid>
                <a:gridCol w="4700028">
                  <a:extLst>
                    <a:ext uri="{9D8B030D-6E8A-4147-A177-3AD203B41FA5}">
                      <a16:colId xmlns:a16="http://schemas.microsoft.com/office/drawing/2014/main" val="672299085"/>
                    </a:ext>
                  </a:extLst>
                </a:gridCol>
                <a:gridCol w="3919960">
                  <a:extLst>
                    <a:ext uri="{9D8B030D-6E8A-4147-A177-3AD203B41FA5}">
                      <a16:colId xmlns:a16="http://schemas.microsoft.com/office/drawing/2014/main" val="3138015915"/>
                    </a:ext>
                  </a:extLst>
                </a:gridCol>
              </a:tblGrid>
              <a:tr h="443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Employee</a:t>
                      </a:r>
                      <a:r>
                        <a:rPr lang="en-US" sz="2000" baseline="0" dirty="0" smtClean="0">
                          <a:latin typeface="+mn-lt"/>
                        </a:rPr>
                        <a:t> Associations (EAs)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254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+mn-lt"/>
                        </a:rPr>
                        <a:t>Special Emphasis Programs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254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094554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FAA GLOBE</a:t>
                      </a:r>
                      <a:r>
                        <a:rPr lang="en-US" sz="1800" baseline="0" dirty="0" smtClean="0">
                          <a:latin typeface="+mn-lt"/>
                        </a:rPr>
                        <a:t> (LGBTQIA)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254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Federal Women’s Program (FWP)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254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96595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Native</a:t>
                      </a:r>
                      <a:r>
                        <a:rPr lang="en-US" sz="1800" baseline="0" dirty="0" smtClean="0">
                          <a:latin typeface="+mn-lt"/>
                        </a:rPr>
                        <a:t> American/Alaska Native (NAAN)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Federally Employed Women (FEW)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49154"/>
                  </a:ext>
                </a:extLst>
              </a:tr>
              <a:tr h="235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National Asian</a:t>
                      </a:r>
                      <a:r>
                        <a:rPr lang="en-US" sz="1800" baseline="0" dirty="0" smtClean="0">
                          <a:latin typeface="+mn-lt"/>
                        </a:rPr>
                        <a:t> &amp; Pacific American (NAPA)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Hispanic Employee Program</a:t>
                      </a:r>
                      <a:r>
                        <a:rPr lang="en-US" sz="1800" baseline="0" dirty="0" smtClean="0">
                          <a:latin typeface="+mn-lt"/>
                        </a:rPr>
                        <a:t> (HEP)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47381"/>
                  </a:ext>
                </a:extLst>
              </a:tr>
              <a:tr h="634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National Black Coalition of Federal Aviation Employees (NBCFAE)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People with Disabilities Program (PWDP)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12898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National Coalition of Federal Aviation Employees w/Disabilities (NCFAED)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75494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National</a:t>
                      </a:r>
                      <a:r>
                        <a:rPr lang="en-US" sz="1800" baseline="0" dirty="0" smtClean="0">
                          <a:latin typeface="+mn-lt"/>
                        </a:rPr>
                        <a:t> Hispanic Coalition of Federal Aviation Employees (NHCFAE)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30904"/>
                  </a:ext>
                </a:extLst>
              </a:tr>
              <a:tr h="375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smtClean="0">
                          <a:latin typeface="+mn-lt"/>
                        </a:rPr>
                        <a:t>Professional Women </a:t>
                      </a:r>
                      <a:r>
                        <a:rPr lang="en-US" sz="1800" dirty="0" smtClean="0">
                          <a:latin typeface="+mn-lt"/>
                        </a:rPr>
                        <a:t>Controllers</a:t>
                      </a:r>
                      <a:r>
                        <a:rPr lang="en-US" sz="1800" baseline="0" dirty="0" smtClean="0">
                          <a:latin typeface="+mn-lt"/>
                        </a:rPr>
                        <a:t> (PWC)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50212"/>
                  </a:ext>
                </a:extLst>
              </a:tr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+mn-lt"/>
                        </a:rPr>
                        <a:t>Technical Women’s Organization (TWO)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33732"/>
                  </a:ext>
                </a:extLst>
              </a:tr>
            </a:tbl>
          </a:graphicData>
        </a:graphic>
      </p:graphicFrame>
      <p:pic>
        <p:nvPicPr>
          <p:cNvPr id="5" name="Picture 4" descr="shell - What is the difference between a directory and a ...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18" y="2299594"/>
            <a:ext cx="1215943" cy="10055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97" y="3425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Reduced College Tuition Program </a:t>
            </a:r>
            <a:r>
              <a:rPr lang="en-US" sz="4000" dirty="0">
                <a:solidFill>
                  <a:srgbClr val="0070C0"/>
                </a:solidFill>
                <a:hlinkClick r:id="rId2"/>
              </a:rPr>
              <a:t>(RCTP)</a:t>
            </a:r>
            <a:r>
              <a:rPr lang="en-US" sz="4000" dirty="0">
                <a:solidFill>
                  <a:srgbClr val="0070C0"/>
                </a:solidFill>
              </a:rPr>
              <a:t> – Federal Academic Alliance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114648"/>
              </p:ext>
            </p:extLst>
          </p:nvPr>
        </p:nvGraphicFramePr>
        <p:xfrm>
          <a:off x="838200" y="1690689"/>
          <a:ext cx="6172200" cy="370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3287" y="1840756"/>
            <a:ext cx="3111191" cy="3554729"/>
          </a:xfrm>
          <a:prstGeom prst="rect">
            <a:avLst/>
          </a:prstGeom>
          <a:ln>
            <a:solidFill>
              <a:srgbClr val="0099CC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1597" y="5548547"/>
            <a:ext cx="412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  <a:hlinkClick r:id="rId2"/>
              </a:rPr>
              <a:t>Rotational Assignment Program</a:t>
            </a:r>
            <a:endParaRPr lang="en-US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953" y="360536"/>
            <a:ext cx="10481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0070C0"/>
                </a:solidFill>
                <a:latin typeface="Arial"/>
                <a:ea typeface="ＭＳ Ｐゴシック" pitchFamily="1" charset="-128"/>
              </a:rPr>
              <a:t>Rotational Assignment Programs (RAPs)</a:t>
            </a:r>
            <a:endParaRPr lang="en-US" sz="4000" kern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1238" cy="3694711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b="1" u="sng" kern="0" dirty="0">
                <a:solidFill>
                  <a:srgbClr val="404040"/>
                </a:solidFill>
              </a:rPr>
              <a:t>Program Elements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42891" indent="-34289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</a:rPr>
              <a:t>White House Leadership Development Program</a:t>
            </a:r>
          </a:p>
          <a:p>
            <a:pPr marL="342891" indent="-34289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</a:endParaRPr>
          </a:p>
          <a:p>
            <a:pPr marL="342891" indent="-34289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</a:rPr>
              <a:t>President’s Management Council Inter-agency Rotation Program</a:t>
            </a:r>
          </a:p>
          <a:p>
            <a:pPr marL="342891" indent="-34289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</a:endParaRPr>
          </a:p>
          <a:p>
            <a:pPr marL="342891" indent="-34289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</a:rPr>
              <a:t>DOT Departmental Rotation Assignment Program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900" kern="0" dirty="0">
              <a:solidFill>
                <a:srgbClr val="000000"/>
              </a:solidFill>
            </a:endParaRPr>
          </a:p>
          <a:p>
            <a:pPr marL="342891" indent="-34289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</a:rPr>
              <a:t>FAA Executive Exchange Program: Making Strategic Connections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6370" y="1828732"/>
            <a:ext cx="548845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kern="0" dirty="0">
                <a:solidFill>
                  <a:srgbClr val="404040"/>
                </a:solidFill>
              </a:rPr>
              <a:t>Benefits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kern="0" dirty="0">
              <a:solidFill>
                <a:srgbClr val="404040"/>
              </a:solidFill>
            </a:endParaRPr>
          </a:p>
          <a:p>
            <a:pPr marL="342891" indent="-34289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Gain federal perspective on high-priority challenges and access to senior decision-makers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/>
          </a:p>
          <a:p>
            <a:pPr marL="342891" indent="-34289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Develop skillsets and networks to address challenges and implement solutions across organizational boundaries</a:t>
            </a:r>
          </a:p>
          <a:p>
            <a:pPr marL="342891" indent="-34289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900" kern="0" dirty="0"/>
          </a:p>
          <a:p>
            <a:pPr marL="342891" indent="-34289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Help implement specific Administration initiatives requiring cross-government coordination and long-term strategic planning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98" y="384752"/>
            <a:ext cx="4802204" cy="69402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Skillsoft Resources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1340728"/>
              </p:ext>
            </p:extLst>
          </p:nvPr>
        </p:nvGraphicFramePr>
        <p:xfrm>
          <a:off x="5210176" y="1428751"/>
          <a:ext cx="6143632" cy="401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hlinkClick r:id="rId7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38200" y="1788150"/>
            <a:ext cx="3048000" cy="2183947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3" name="Picture 2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10027"/>
            <a:ext cx="1524000" cy="8572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1520" y="274321"/>
            <a:ext cx="10515600" cy="90015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Learning Outcomes</a:t>
            </a:r>
          </a:p>
        </p:txBody>
      </p:sp>
      <p:sp>
        <p:nvSpPr>
          <p:cNvPr id="13" name="Diamond 12"/>
          <p:cNvSpPr/>
          <p:nvPr/>
        </p:nvSpPr>
        <p:spPr bwMode="auto">
          <a:xfrm>
            <a:off x="3984655" y="1518558"/>
            <a:ext cx="5355771" cy="917079"/>
          </a:xfrm>
          <a:prstGeom prst="diamond">
            <a:avLst/>
          </a:prstGeom>
          <a:solidFill>
            <a:schemeClr val="accent2"/>
          </a:solidFill>
          <a:ln w="31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49241" y="2168681"/>
            <a:ext cx="6733388" cy="442674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Assess and reflect on your own skills, abilities and experience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37666" y="2722541"/>
            <a:ext cx="6733388" cy="783193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Support others to develop their knowledge, skills </a:t>
            </a:r>
            <a:r>
              <a:rPr lang="en-US" sz="2000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and behaviors </a:t>
            </a: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to enable them to reach their full potential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075087" y="2168681"/>
            <a:ext cx="462579" cy="461665"/>
          </a:xfrm>
          <a:prstGeom prst="rect">
            <a:avLst/>
          </a:prstGeom>
          <a:solidFill>
            <a:srgbClr val="CCECFF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075085" y="2971990"/>
            <a:ext cx="462579" cy="461665"/>
          </a:xfrm>
          <a:prstGeom prst="rect">
            <a:avLst/>
          </a:prstGeom>
          <a:solidFill>
            <a:srgbClr val="CCECFF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37666" y="3624549"/>
            <a:ext cx="6733388" cy="783193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Make effective use of available resources relative to training and development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75089" y="3807183"/>
            <a:ext cx="462579" cy="461665"/>
          </a:xfrm>
          <a:prstGeom prst="rect">
            <a:avLst/>
          </a:prstGeom>
          <a:solidFill>
            <a:srgbClr val="CCECFF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537666" y="4533278"/>
            <a:ext cx="6733388" cy="783193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Empower a responsive, innovative workforce of the future that benefits the entire organization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075087" y="4642378"/>
            <a:ext cx="462579" cy="461665"/>
          </a:xfrm>
          <a:prstGeom prst="rect">
            <a:avLst/>
          </a:prstGeom>
          <a:solidFill>
            <a:srgbClr val="CCECFF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1" y="281539"/>
            <a:ext cx="11020425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Science, Technology, Engineering and Math (STEM)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Aviation and Space Education Program (AVSED)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77683" y="1857440"/>
            <a:ext cx="6213690" cy="4149306"/>
            <a:chOff x="977683" y="1857440"/>
            <a:chExt cx="6213690" cy="4149306"/>
          </a:xfrm>
        </p:grpSpPr>
        <p:sp>
          <p:nvSpPr>
            <p:cNvPr id="7" name="Rectangle 6"/>
            <p:cNvSpPr/>
            <p:nvPr/>
          </p:nvSpPr>
          <p:spPr>
            <a:xfrm>
              <a:off x="977683" y="2228961"/>
              <a:ext cx="6213690" cy="3024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288367" y="1857440"/>
              <a:ext cx="4349583" cy="594360"/>
            </a:xfrm>
            <a:custGeom>
              <a:avLst/>
              <a:gdLst>
                <a:gd name="connsiteX0" fmla="*/ 0 w 4349583"/>
                <a:gd name="connsiteY0" fmla="*/ 91442 h 548639"/>
                <a:gd name="connsiteX1" fmla="*/ 91442 w 4349583"/>
                <a:gd name="connsiteY1" fmla="*/ 0 h 548639"/>
                <a:gd name="connsiteX2" fmla="*/ 4258141 w 4349583"/>
                <a:gd name="connsiteY2" fmla="*/ 0 h 548639"/>
                <a:gd name="connsiteX3" fmla="*/ 4349583 w 4349583"/>
                <a:gd name="connsiteY3" fmla="*/ 91442 h 548639"/>
                <a:gd name="connsiteX4" fmla="*/ 4349583 w 4349583"/>
                <a:gd name="connsiteY4" fmla="*/ 457197 h 548639"/>
                <a:gd name="connsiteX5" fmla="*/ 4258141 w 4349583"/>
                <a:gd name="connsiteY5" fmla="*/ 548639 h 548639"/>
                <a:gd name="connsiteX6" fmla="*/ 91442 w 4349583"/>
                <a:gd name="connsiteY6" fmla="*/ 548639 h 548639"/>
                <a:gd name="connsiteX7" fmla="*/ 0 w 4349583"/>
                <a:gd name="connsiteY7" fmla="*/ 457197 h 548639"/>
                <a:gd name="connsiteX8" fmla="*/ 0 w 4349583"/>
                <a:gd name="connsiteY8" fmla="*/ 91442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583" h="548639">
                  <a:moveTo>
                    <a:pt x="0" y="91442"/>
                  </a:moveTo>
                  <a:cubicBezTo>
                    <a:pt x="0" y="40940"/>
                    <a:pt x="40940" y="0"/>
                    <a:pt x="91442" y="0"/>
                  </a:cubicBezTo>
                  <a:lnTo>
                    <a:pt x="4258141" y="0"/>
                  </a:lnTo>
                  <a:cubicBezTo>
                    <a:pt x="4308643" y="0"/>
                    <a:pt x="4349583" y="40940"/>
                    <a:pt x="4349583" y="91442"/>
                  </a:cubicBezTo>
                  <a:lnTo>
                    <a:pt x="4349583" y="457197"/>
                  </a:lnTo>
                  <a:cubicBezTo>
                    <a:pt x="4349583" y="507699"/>
                    <a:pt x="4308643" y="548639"/>
                    <a:pt x="4258141" y="548639"/>
                  </a:cubicBezTo>
                  <a:lnTo>
                    <a:pt x="91442" y="548639"/>
                  </a:lnTo>
                  <a:cubicBezTo>
                    <a:pt x="40940" y="548639"/>
                    <a:pt x="0" y="507699"/>
                    <a:pt x="0" y="457197"/>
                  </a:cubicBezTo>
                  <a:lnTo>
                    <a:pt x="0" y="91442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1186" tIns="26782" rIns="191186" bIns="2678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Enhances FAA workforce leadership and business acumen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77683" y="3150560"/>
              <a:ext cx="6213690" cy="3024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288367" y="2596160"/>
              <a:ext cx="4349583" cy="841248"/>
            </a:xfrm>
            <a:custGeom>
              <a:avLst/>
              <a:gdLst>
                <a:gd name="connsiteX0" fmla="*/ 0 w 4349583"/>
                <a:gd name="connsiteY0" fmla="*/ 121922 h 731519"/>
                <a:gd name="connsiteX1" fmla="*/ 121922 w 4349583"/>
                <a:gd name="connsiteY1" fmla="*/ 0 h 731519"/>
                <a:gd name="connsiteX2" fmla="*/ 4227661 w 4349583"/>
                <a:gd name="connsiteY2" fmla="*/ 0 h 731519"/>
                <a:gd name="connsiteX3" fmla="*/ 4349583 w 4349583"/>
                <a:gd name="connsiteY3" fmla="*/ 121922 h 731519"/>
                <a:gd name="connsiteX4" fmla="*/ 4349583 w 4349583"/>
                <a:gd name="connsiteY4" fmla="*/ 609597 h 731519"/>
                <a:gd name="connsiteX5" fmla="*/ 4227661 w 4349583"/>
                <a:gd name="connsiteY5" fmla="*/ 731519 h 731519"/>
                <a:gd name="connsiteX6" fmla="*/ 121922 w 4349583"/>
                <a:gd name="connsiteY6" fmla="*/ 731519 h 731519"/>
                <a:gd name="connsiteX7" fmla="*/ 0 w 4349583"/>
                <a:gd name="connsiteY7" fmla="*/ 609597 h 731519"/>
                <a:gd name="connsiteX8" fmla="*/ 0 w 4349583"/>
                <a:gd name="connsiteY8" fmla="*/ 121922 h 73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583" h="731519">
                  <a:moveTo>
                    <a:pt x="0" y="121922"/>
                  </a:moveTo>
                  <a:cubicBezTo>
                    <a:pt x="0" y="54586"/>
                    <a:pt x="54586" y="0"/>
                    <a:pt x="121922" y="0"/>
                  </a:cubicBezTo>
                  <a:lnTo>
                    <a:pt x="4227661" y="0"/>
                  </a:lnTo>
                  <a:cubicBezTo>
                    <a:pt x="4294997" y="0"/>
                    <a:pt x="4349583" y="54586"/>
                    <a:pt x="4349583" y="121922"/>
                  </a:cubicBezTo>
                  <a:lnTo>
                    <a:pt x="4349583" y="609597"/>
                  </a:lnTo>
                  <a:cubicBezTo>
                    <a:pt x="4349583" y="676933"/>
                    <a:pt x="4294997" y="731519"/>
                    <a:pt x="4227661" y="731519"/>
                  </a:cubicBezTo>
                  <a:lnTo>
                    <a:pt x="121922" y="731519"/>
                  </a:lnTo>
                  <a:cubicBezTo>
                    <a:pt x="54586" y="731519"/>
                    <a:pt x="0" y="676933"/>
                    <a:pt x="0" y="609597"/>
                  </a:cubicBezTo>
                  <a:lnTo>
                    <a:pt x="0" y="121922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0114" tIns="35710" rIns="200114" bIns="3571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Inspires future generations to become part of the aviation and aerospace community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7683" y="3953636"/>
              <a:ext cx="6213690" cy="3024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288367" y="3517759"/>
              <a:ext cx="4349583" cy="594360"/>
            </a:xfrm>
            <a:custGeom>
              <a:avLst/>
              <a:gdLst>
                <a:gd name="connsiteX0" fmla="*/ 0 w 4349583"/>
                <a:gd name="connsiteY0" fmla="*/ 91442 h 548639"/>
                <a:gd name="connsiteX1" fmla="*/ 91442 w 4349583"/>
                <a:gd name="connsiteY1" fmla="*/ 0 h 548639"/>
                <a:gd name="connsiteX2" fmla="*/ 4258141 w 4349583"/>
                <a:gd name="connsiteY2" fmla="*/ 0 h 548639"/>
                <a:gd name="connsiteX3" fmla="*/ 4349583 w 4349583"/>
                <a:gd name="connsiteY3" fmla="*/ 91442 h 548639"/>
                <a:gd name="connsiteX4" fmla="*/ 4349583 w 4349583"/>
                <a:gd name="connsiteY4" fmla="*/ 457197 h 548639"/>
                <a:gd name="connsiteX5" fmla="*/ 4258141 w 4349583"/>
                <a:gd name="connsiteY5" fmla="*/ 548639 h 548639"/>
                <a:gd name="connsiteX6" fmla="*/ 91442 w 4349583"/>
                <a:gd name="connsiteY6" fmla="*/ 548639 h 548639"/>
                <a:gd name="connsiteX7" fmla="*/ 0 w 4349583"/>
                <a:gd name="connsiteY7" fmla="*/ 457197 h 548639"/>
                <a:gd name="connsiteX8" fmla="*/ 0 w 4349583"/>
                <a:gd name="connsiteY8" fmla="*/ 91442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583" h="548639">
                  <a:moveTo>
                    <a:pt x="0" y="91442"/>
                  </a:moveTo>
                  <a:cubicBezTo>
                    <a:pt x="0" y="40940"/>
                    <a:pt x="40940" y="0"/>
                    <a:pt x="91442" y="0"/>
                  </a:cubicBezTo>
                  <a:lnTo>
                    <a:pt x="4258141" y="0"/>
                  </a:lnTo>
                  <a:cubicBezTo>
                    <a:pt x="4308643" y="0"/>
                    <a:pt x="4349583" y="40940"/>
                    <a:pt x="4349583" y="91442"/>
                  </a:cubicBezTo>
                  <a:lnTo>
                    <a:pt x="4349583" y="457197"/>
                  </a:lnTo>
                  <a:cubicBezTo>
                    <a:pt x="4349583" y="507699"/>
                    <a:pt x="4308643" y="548639"/>
                    <a:pt x="4258141" y="548639"/>
                  </a:cubicBezTo>
                  <a:lnTo>
                    <a:pt x="91442" y="548639"/>
                  </a:lnTo>
                  <a:cubicBezTo>
                    <a:pt x="40940" y="548639"/>
                    <a:pt x="0" y="507699"/>
                    <a:pt x="0" y="457197"/>
                  </a:cubicBezTo>
                  <a:lnTo>
                    <a:pt x="0" y="91442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1186" tIns="26782" rIns="191186" bIns="2678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Builds relationships with local and national networks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7683" y="4670204"/>
              <a:ext cx="6213690" cy="3024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288367" y="4256480"/>
              <a:ext cx="4349583" cy="590843"/>
            </a:xfrm>
            <a:custGeom>
              <a:avLst/>
              <a:gdLst>
                <a:gd name="connsiteX0" fmla="*/ 0 w 4349583"/>
                <a:gd name="connsiteY0" fmla="*/ 98476 h 590843"/>
                <a:gd name="connsiteX1" fmla="*/ 98476 w 4349583"/>
                <a:gd name="connsiteY1" fmla="*/ 0 h 590843"/>
                <a:gd name="connsiteX2" fmla="*/ 4251107 w 4349583"/>
                <a:gd name="connsiteY2" fmla="*/ 0 h 590843"/>
                <a:gd name="connsiteX3" fmla="*/ 4349583 w 4349583"/>
                <a:gd name="connsiteY3" fmla="*/ 98476 h 590843"/>
                <a:gd name="connsiteX4" fmla="*/ 4349583 w 4349583"/>
                <a:gd name="connsiteY4" fmla="*/ 492367 h 590843"/>
                <a:gd name="connsiteX5" fmla="*/ 4251107 w 4349583"/>
                <a:gd name="connsiteY5" fmla="*/ 590843 h 590843"/>
                <a:gd name="connsiteX6" fmla="*/ 98476 w 4349583"/>
                <a:gd name="connsiteY6" fmla="*/ 590843 h 590843"/>
                <a:gd name="connsiteX7" fmla="*/ 0 w 4349583"/>
                <a:gd name="connsiteY7" fmla="*/ 492367 h 590843"/>
                <a:gd name="connsiteX8" fmla="*/ 0 w 4349583"/>
                <a:gd name="connsiteY8" fmla="*/ 98476 h 59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583" h="590843">
                  <a:moveTo>
                    <a:pt x="0" y="98476"/>
                  </a:moveTo>
                  <a:cubicBezTo>
                    <a:pt x="0" y="44089"/>
                    <a:pt x="44089" y="0"/>
                    <a:pt x="98476" y="0"/>
                  </a:cubicBezTo>
                  <a:lnTo>
                    <a:pt x="4251107" y="0"/>
                  </a:lnTo>
                  <a:cubicBezTo>
                    <a:pt x="4305494" y="0"/>
                    <a:pt x="4349583" y="44089"/>
                    <a:pt x="4349583" y="98476"/>
                  </a:cubicBezTo>
                  <a:lnTo>
                    <a:pt x="4349583" y="492367"/>
                  </a:lnTo>
                  <a:cubicBezTo>
                    <a:pt x="4349583" y="546754"/>
                    <a:pt x="4305494" y="590843"/>
                    <a:pt x="4251107" y="590843"/>
                  </a:cubicBezTo>
                  <a:lnTo>
                    <a:pt x="98476" y="590843"/>
                  </a:lnTo>
                  <a:cubicBezTo>
                    <a:pt x="44089" y="590843"/>
                    <a:pt x="0" y="546754"/>
                    <a:pt x="0" y="492367"/>
                  </a:cubicBezTo>
                  <a:lnTo>
                    <a:pt x="0" y="98476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3247" tIns="28843" rIns="193247" bIns="28843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Addresses agency workforce shortages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7683" y="5704346"/>
              <a:ext cx="6213690" cy="3024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288064" y="5037404"/>
              <a:ext cx="4345336" cy="844061"/>
            </a:xfrm>
            <a:custGeom>
              <a:avLst/>
              <a:gdLst>
                <a:gd name="connsiteX0" fmla="*/ 0 w 4345336"/>
                <a:gd name="connsiteY0" fmla="*/ 140680 h 844061"/>
                <a:gd name="connsiteX1" fmla="*/ 140680 w 4345336"/>
                <a:gd name="connsiteY1" fmla="*/ 0 h 844061"/>
                <a:gd name="connsiteX2" fmla="*/ 4204656 w 4345336"/>
                <a:gd name="connsiteY2" fmla="*/ 0 h 844061"/>
                <a:gd name="connsiteX3" fmla="*/ 4345336 w 4345336"/>
                <a:gd name="connsiteY3" fmla="*/ 140680 h 844061"/>
                <a:gd name="connsiteX4" fmla="*/ 4345336 w 4345336"/>
                <a:gd name="connsiteY4" fmla="*/ 703381 h 844061"/>
                <a:gd name="connsiteX5" fmla="*/ 4204656 w 4345336"/>
                <a:gd name="connsiteY5" fmla="*/ 844061 h 844061"/>
                <a:gd name="connsiteX6" fmla="*/ 140680 w 4345336"/>
                <a:gd name="connsiteY6" fmla="*/ 844061 h 844061"/>
                <a:gd name="connsiteX7" fmla="*/ 0 w 4345336"/>
                <a:gd name="connsiteY7" fmla="*/ 703381 h 844061"/>
                <a:gd name="connsiteX8" fmla="*/ 0 w 4345336"/>
                <a:gd name="connsiteY8" fmla="*/ 140680 h 84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5336" h="844061">
                  <a:moveTo>
                    <a:pt x="0" y="140680"/>
                  </a:moveTo>
                  <a:cubicBezTo>
                    <a:pt x="0" y="62985"/>
                    <a:pt x="62985" y="0"/>
                    <a:pt x="140680" y="0"/>
                  </a:cubicBezTo>
                  <a:lnTo>
                    <a:pt x="4204656" y="0"/>
                  </a:lnTo>
                  <a:cubicBezTo>
                    <a:pt x="4282351" y="0"/>
                    <a:pt x="4345336" y="62985"/>
                    <a:pt x="4345336" y="140680"/>
                  </a:cubicBezTo>
                  <a:lnTo>
                    <a:pt x="4345336" y="703381"/>
                  </a:lnTo>
                  <a:cubicBezTo>
                    <a:pt x="4345336" y="781076"/>
                    <a:pt x="4282351" y="844061"/>
                    <a:pt x="4204656" y="844061"/>
                  </a:cubicBezTo>
                  <a:lnTo>
                    <a:pt x="140680" y="844061"/>
                  </a:lnTo>
                  <a:cubicBezTo>
                    <a:pt x="62985" y="844061"/>
                    <a:pt x="0" y="781076"/>
                    <a:pt x="0" y="703381"/>
                  </a:cubicBezTo>
                  <a:lnTo>
                    <a:pt x="0" y="140680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5608" tIns="41204" rIns="205608" bIns="41204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Offers exposure to STEM-based programs and leaders in various communities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547" y="2737092"/>
            <a:ext cx="2731807" cy="2221903"/>
          </a:xfrm>
          <a:prstGeom prst="rect">
            <a:avLst/>
          </a:prstGeom>
          <a:ln w="12700">
            <a:solidFill>
              <a:srgbClr val="E7EEFD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8" y="365134"/>
            <a:ext cx="10515600" cy="7332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Leaders at all levels</a:t>
            </a:r>
          </a:p>
        </p:txBody>
      </p:sp>
      <p:pic>
        <p:nvPicPr>
          <p:cNvPr id="9" name="Picture 2" descr="PEL - Program for Emerging Lead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54" y="4834220"/>
            <a:ext cx="3505755" cy="6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932688"/>
            <a:ext cx="10515600" cy="4727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Technical Operations Leadership Development Program 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(TOLDP)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800" dirty="0" smtClean="0">
                <a:cs typeface="Arial" panose="020B0604020202020204" pitchFamily="34" charset="0"/>
              </a:rPr>
              <a:t>Technical </a:t>
            </a:r>
            <a:r>
              <a:rPr lang="en-US" sz="1800" dirty="0">
                <a:cs typeface="Arial" panose="020B0604020202020204" pitchFamily="34" charset="0"/>
              </a:rPr>
              <a:t>job series </a:t>
            </a:r>
            <a:r>
              <a:rPr lang="en-US" sz="1800" dirty="0" smtClean="0">
                <a:cs typeface="Arial" panose="020B0604020202020204" pitchFamily="34" charset="0"/>
              </a:rPr>
              <a:t>employees who </a:t>
            </a:r>
            <a:r>
              <a:rPr lang="en-US" sz="1800" dirty="0">
                <a:cs typeface="Arial" panose="020B0604020202020204" pitchFamily="34" charset="0"/>
              </a:rPr>
              <a:t>are interested in moving into first-level management and </a:t>
            </a:r>
            <a:r>
              <a:rPr lang="en-US" sz="1800" dirty="0" smtClean="0">
                <a:cs typeface="Arial" panose="020B0604020202020204" pitchFamily="34" charset="0"/>
              </a:rPr>
              <a:t>developing the leadership </a:t>
            </a:r>
            <a:r>
              <a:rPr lang="en-US" sz="1800" dirty="0">
                <a:cs typeface="Arial" panose="020B0604020202020204" pitchFamily="34" charset="0"/>
              </a:rPr>
              <a:t>competencies needed to be effective </a:t>
            </a:r>
            <a:endParaRPr lang="en-US" sz="1800" dirty="0" smtClean="0">
              <a:cs typeface="Arial" panose="020B0604020202020204" pitchFamily="34" charset="0"/>
            </a:endParaRPr>
          </a:p>
          <a:p>
            <a:endParaRPr lang="en-US" sz="1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Air Traffic Leadership Development Program (ATLDP)</a:t>
            </a:r>
          </a:p>
          <a:p>
            <a:r>
              <a:rPr lang="en-US" sz="1800" dirty="0" smtClean="0"/>
              <a:t>Provides </a:t>
            </a:r>
            <a:r>
              <a:rPr lang="en-US" sz="1800" dirty="0"/>
              <a:t>realistic job preview and leadership development for Certified Professional Controllers that are interested in the job of Front Line </a:t>
            </a:r>
            <a:r>
              <a:rPr lang="en-US" sz="1800" dirty="0" smtClean="0"/>
              <a:t>Manager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Program for Emerging Leaders (PEL)</a:t>
            </a:r>
            <a:endParaRPr lang="en-US" sz="1800" dirty="0">
              <a:cs typeface="Arial" panose="020B0604020202020204" pitchFamily="34" charset="0"/>
            </a:endParaRPr>
          </a:p>
          <a:p>
            <a:r>
              <a:rPr lang="en-US" sz="1800" dirty="0">
                <a:cs typeface="Arial" panose="020B0604020202020204" pitchFamily="34" charset="0"/>
              </a:rPr>
              <a:t>Rigorous 8 to 9-month leadership development program open to full-time, non-supervisory employees and is part of the FAA's commitment to developing leaders at all </a:t>
            </a:r>
            <a:r>
              <a:rPr lang="en-US" sz="1800" dirty="0" smtClean="0">
                <a:cs typeface="Arial" panose="020B0604020202020204" pitchFamily="34" charset="0"/>
              </a:rPr>
              <a:t>levels</a:t>
            </a:r>
            <a:endParaRPr lang="en-US" sz="1800" dirty="0">
              <a:cs typeface="Arial" panose="020B0604020202020204" pitchFamily="34" charset="0"/>
            </a:endParaRPr>
          </a:p>
          <a:p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048" y="3227832"/>
            <a:ext cx="51435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70" y="365127"/>
            <a:ext cx="10515600" cy="7610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Succeeding in Your First Year (SYFY)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8828048"/>
              </p:ext>
            </p:extLst>
          </p:nvPr>
        </p:nvGraphicFramePr>
        <p:xfrm>
          <a:off x="838200" y="1345067"/>
          <a:ext cx="7580870" cy="482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814492" y="3341679"/>
            <a:ext cx="168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SYFY Homepage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94" y="338663"/>
            <a:ext cx="11468306" cy="68161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Frontline Managers Operations Workshop (FLMOW)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7012536"/>
              </p:ext>
            </p:extLst>
          </p:nvPr>
        </p:nvGraphicFramePr>
        <p:xfrm>
          <a:off x="838199" y="1687346"/>
          <a:ext cx="7111315" cy="441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106420" y="3316616"/>
            <a:ext cx="955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FLMOW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94" y="338663"/>
            <a:ext cx="11468306" cy="681615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70C0"/>
                </a:solidFill>
              </a:rPr>
              <a:t>Operations Supervisor </a:t>
            </a:r>
            <a:r>
              <a:rPr lang="en-US" sz="3800" dirty="0">
                <a:solidFill>
                  <a:srgbClr val="0070C0"/>
                </a:solidFill>
              </a:rPr>
              <a:t>Workshop </a:t>
            </a:r>
            <a:r>
              <a:rPr lang="en-US" sz="3800" dirty="0" smtClean="0">
                <a:solidFill>
                  <a:srgbClr val="0070C0"/>
                </a:solidFill>
              </a:rPr>
              <a:t>(OSW) </a:t>
            </a:r>
            <a:endParaRPr lang="en-US" sz="38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6414848"/>
              </p:ext>
            </p:extLst>
          </p:nvPr>
        </p:nvGraphicFramePr>
        <p:xfrm>
          <a:off x="838199" y="1687346"/>
          <a:ext cx="7111315" cy="441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106420" y="3316616"/>
            <a:ext cx="955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OSW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2871999"/>
              </p:ext>
            </p:extLst>
          </p:nvPr>
        </p:nvGraphicFramePr>
        <p:xfrm>
          <a:off x="838200" y="1675037"/>
          <a:ext cx="7482016" cy="388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072" y="365129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Technical Operations Supervisors’ Committee (SUPCOM)</a:t>
            </a:r>
          </a:p>
        </p:txBody>
      </p:sp>
      <p:sp>
        <p:nvSpPr>
          <p:cNvPr id="2" name="Rectangle 1"/>
          <p:cNvSpPr/>
          <p:nvPr/>
        </p:nvSpPr>
        <p:spPr>
          <a:xfrm>
            <a:off x="8781539" y="3112875"/>
            <a:ext cx="150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AJW SUPCOM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2391738"/>
              </p:ext>
            </p:extLst>
          </p:nvPr>
        </p:nvGraphicFramePr>
        <p:xfrm>
          <a:off x="838200" y="1675037"/>
          <a:ext cx="7482016" cy="303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072" y="365129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Air Traffic </a:t>
            </a:r>
            <a:r>
              <a:rPr lang="en-US" sz="4000" dirty="0">
                <a:solidFill>
                  <a:srgbClr val="0070C0"/>
                </a:solidFill>
              </a:rPr>
              <a:t>Supervisors’ Committee (SUPCOM)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7458" y="4927854"/>
            <a:ext cx="5143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29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0515600" cy="8229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Ladder </a:t>
            </a:r>
            <a:r>
              <a:rPr lang="en-US" sz="4000" dirty="0" smtClean="0">
                <a:solidFill>
                  <a:srgbClr val="0070C0"/>
                </a:solidFill>
              </a:rPr>
              <a:t>vs </a:t>
            </a:r>
            <a:r>
              <a:rPr lang="en-US" sz="4000" dirty="0">
                <a:solidFill>
                  <a:srgbClr val="0070C0"/>
                </a:solidFill>
              </a:rPr>
              <a:t>Lattice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1" y="1470258"/>
            <a:ext cx="7440199" cy="3764837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41" y="1127065"/>
            <a:ext cx="7363059" cy="9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45" y="299284"/>
            <a:ext cx="10515600" cy="93645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ATO Succession Planning Program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7062562"/>
              </p:ext>
            </p:extLst>
          </p:nvPr>
        </p:nvGraphicFramePr>
        <p:xfrm>
          <a:off x="838201" y="2267979"/>
          <a:ext cx="8209546" cy="383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71" y="355502"/>
            <a:ext cx="10515600" cy="7610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Leaders Teaching Leaders (LTL)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0385163"/>
              </p:ext>
            </p:extLst>
          </p:nvPr>
        </p:nvGraphicFramePr>
        <p:xfrm>
          <a:off x="838199" y="1690688"/>
          <a:ext cx="7086601" cy="427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931" y="2933421"/>
            <a:ext cx="3376344" cy="17907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2" y="403628"/>
            <a:ext cx="10515600" cy="7610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FAA Leadership &amp; Learning Institute (FLLI)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3608691"/>
              </p:ext>
            </p:extLst>
          </p:nvPr>
        </p:nvGraphicFramePr>
        <p:xfrm>
          <a:off x="838199" y="1981443"/>
          <a:ext cx="6190130" cy="371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789" y="1690688"/>
            <a:ext cx="2589527" cy="33216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71" y="355502"/>
            <a:ext cx="10515600" cy="76102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Operations Manager Leadership Development Program (OMLDP)</a:t>
            </a:r>
            <a:endParaRPr 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6762196"/>
              </p:ext>
            </p:extLst>
          </p:nvPr>
        </p:nvGraphicFramePr>
        <p:xfrm>
          <a:off x="838199" y="1690688"/>
          <a:ext cx="7086601" cy="427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10472" y="3277787"/>
            <a:ext cx="98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OMLDP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6" y="384378"/>
            <a:ext cx="10515600" cy="78990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OPM Center for Leadership Development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4532500"/>
              </p:ext>
            </p:extLst>
          </p:nvPr>
        </p:nvGraphicFramePr>
        <p:xfrm>
          <a:off x="838198" y="1981443"/>
          <a:ext cx="7610477" cy="371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849" y="2454718"/>
            <a:ext cx="2143125" cy="2143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37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6" y="384378"/>
            <a:ext cx="11353800" cy="73215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Senior Leadership Development Program (SLDP)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38200" y="1905255"/>
            <a:ext cx="6208058" cy="3849109"/>
            <a:chOff x="838200" y="1905255"/>
            <a:chExt cx="6208058" cy="3849109"/>
          </a:xfrm>
        </p:grpSpPr>
        <p:sp>
          <p:nvSpPr>
            <p:cNvPr id="7" name="Rectangle 6"/>
            <p:cNvSpPr/>
            <p:nvPr/>
          </p:nvSpPr>
          <p:spPr>
            <a:xfrm>
              <a:off x="838200" y="2282204"/>
              <a:ext cx="6208058" cy="3276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148602" y="1905255"/>
              <a:ext cx="4345641" cy="594359"/>
            </a:xfrm>
            <a:custGeom>
              <a:avLst/>
              <a:gdLst>
                <a:gd name="connsiteX0" fmla="*/ 0 w 4345641"/>
                <a:gd name="connsiteY0" fmla="*/ 99062 h 594359"/>
                <a:gd name="connsiteX1" fmla="*/ 99062 w 4345641"/>
                <a:gd name="connsiteY1" fmla="*/ 0 h 594359"/>
                <a:gd name="connsiteX2" fmla="*/ 4246579 w 4345641"/>
                <a:gd name="connsiteY2" fmla="*/ 0 h 594359"/>
                <a:gd name="connsiteX3" fmla="*/ 4345641 w 4345641"/>
                <a:gd name="connsiteY3" fmla="*/ 99062 h 594359"/>
                <a:gd name="connsiteX4" fmla="*/ 4345641 w 4345641"/>
                <a:gd name="connsiteY4" fmla="*/ 495297 h 594359"/>
                <a:gd name="connsiteX5" fmla="*/ 4246579 w 4345641"/>
                <a:gd name="connsiteY5" fmla="*/ 594359 h 594359"/>
                <a:gd name="connsiteX6" fmla="*/ 99062 w 4345641"/>
                <a:gd name="connsiteY6" fmla="*/ 594359 h 594359"/>
                <a:gd name="connsiteX7" fmla="*/ 0 w 4345641"/>
                <a:gd name="connsiteY7" fmla="*/ 495297 h 594359"/>
                <a:gd name="connsiteX8" fmla="*/ 0 w 4345641"/>
                <a:gd name="connsiteY8" fmla="*/ 99062 h 59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5641" h="594359">
                  <a:moveTo>
                    <a:pt x="0" y="99062"/>
                  </a:moveTo>
                  <a:cubicBezTo>
                    <a:pt x="0" y="44352"/>
                    <a:pt x="44352" y="0"/>
                    <a:pt x="99062" y="0"/>
                  </a:cubicBezTo>
                  <a:lnTo>
                    <a:pt x="4246579" y="0"/>
                  </a:lnTo>
                  <a:cubicBezTo>
                    <a:pt x="4301289" y="0"/>
                    <a:pt x="4345641" y="44352"/>
                    <a:pt x="4345641" y="99062"/>
                  </a:cubicBezTo>
                  <a:lnTo>
                    <a:pt x="4345641" y="495297"/>
                  </a:lnTo>
                  <a:cubicBezTo>
                    <a:pt x="4345641" y="550007"/>
                    <a:pt x="4301289" y="594359"/>
                    <a:pt x="4246579" y="594359"/>
                  </a:cubicBezTo>
                  <a:lnTo>
                    <a:pt x="99062" y="594359"/>
                  </a:lnTo>
                  <a:cubicBezTo>
                    <a:pt x="44352" y="594359"/>
                    <a:pt x="0" y="550007"/>
                    <a:pt x="0" y="495297"/>
                  </a:cubicBezTo>
                  <a:lnTo>
                    <a:pt x="0" y="99062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3269" tIns="29014" rIns="193269" bIns="29014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12-18 month agency wide leadership development program</a:t>
              </a:r>
              <a:endParaRPr lang="en-US" sz="1800" kern="1200" dirty="0">
                <a:solidFill>
                  <a:srgbClr val="FF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948098"/>
              <a:ext cx="6208058" cy="3276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148602" y="2591235"/>
              <a:ext cx="4345641" cy="594360"/>
            </a:xfrm>
            <a:custGeom>
              <a:avLst/>
              <a:gdLst>
                <a:gd name="connsiteX0" fmla="*/ 0 w 4345641"/>
                <a:gd name="connsiteY0" fmla="*/ 92458 h 554736"/>
                <a:gd name="connsiteX1" fmla="*/ 92458 w 4345641"/>
                <a:gd name="connsiteY1" fmla="*/ 0 h 554736"/>
                <a:gd name="connsiteX2" fmla="*/ 4253183 w 4345641"/>
                <a:gd name="connsiteY2" fmla="*/ 0 h 554736"/>
                <a:gd name="connsiteX3" fmla="*/ 4345641 w 4345641"/>
                <a:gd name="connsiteY3" fmla="*/ 92458 h 554736"/>
                <a:gd name="connsiteX4" fmla="*/ 4345641 w 4345641"/>
                <a:gd name="connsiteY4" fmla="*/ 462278 h 554736"/>
                <a:gd name="connsiteX5" fmla="*/ 4253183 w 4345641"/>
                <a:gd name="connsiteY5" fmla="*/ 554736 h 554736"/>
                <a:gd name="connsiteX6" fmla="*/ 92458 w 4345641"/>
                <a:gd name="connsiteY6" fmla="*/ 554736 h 554736"/>
                <a:gd name="connsiteX7" fmla="*/ 0 w 4345641"/>
                <a:gd name="connsiteY7" fmla="*/ 462278 h 554736"/>
                <a:gd name="connsiteX8" fmla="*/ 0 w 4345641"/>
                <a:gd name="connsiteY8" fmla="*/ 92458 h 55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5641" h="554736">
                  <a:moveTo>
                    <a:pt x="0" y="92458"/>
                  </a:moveTo>
                  <a:cubicBezTo>
                    <a:pt x="0" y="41395"/>
                    <a:pt x="41395" y="0"/>
                    <a:pt x="92458" y="0"/>
                  </a:cubicBezTo>
                  <a:lnTo>
                    <a:pt x="4253183" y="0"/>
                  </a:lnTo>
                  <a:cubicBezTo>
                    <a:pt x="4304246" y="0"/>
                    <a:pt x="4345641" y="41395"/>
                    <a:pt x="4345641" y="92458"/>
                  </a:cubicBezTo>
                  <a:lnTo>
                    <a:pt x="4345641" y="462278"/>
                  </a:lnTo>
                  <a:cubicBezTo>
                    <a:pt x="4345641" y="513341"/>
                    <a:pt x="4304246" y="554736"/>
                    <a:pt x="4253183" y="554736"/>
                  </a:cubicBezTo>
                  <a:lnTo>
                    <a:pt x="92458" y="554736"/>
                  </a:lnTo>
                  <a:cubicBezTo>
                    <a:pt x="41395" y="554736"/>
                    <a:pt x="0" y="513341"/>
                    <a:pt x="0" y="462278"/>
                  </a:cubicBezTo>
                  <a:lnTo>
                    <a:pt x="0" y="92458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1335" tIns="27080" rIns="191335" bIns="270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Targets GS-15 or equivalent, K, L, M Bands or MSS-3 and above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3813045"/>
              <a:ext cx="6208058" cy="3276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120027" y="3332841"/>
              <a:ext cx="4345641" cy="822960"/>
            </a:xfrm>
            <a:custGeom>
              <a:avLst/>
              <a:gdLst>
                <a:gd name="connsiteX0" fmla="*/ 0 w 4345641"/>
                <a:gd name="connsiteY0" fmla="*/ 105666 h 633983"/>
                <a:gd name="connsiteX1" fmla="*/ 105666 w 4345641"/>
                <a:gd name="connsiteY1" fmla="*/ 0 h 633983"/>
                <a:gd name="connsiteX2" fmla="*/ 4239975 w 4345641"/>
                <a:gd name="connsiteY2" fmla="*/ 0 h 633983"/>
                <a:gd name="connsiteX3" fmla="*/ 4345641 w 4345641"/>
                <a:gd name="connsiteY3" fmla="*/ 105666 h 633983"/>
                <a:gd name="connsiteX4" fmla="*/ 4345641 w 4345641"/>
                <a:gd name="connsiteY4" fmla="*/ 528317 h 633983"/>
                <a:gd name="connsiteX5" fmla="*/ 4239975 w 4345641"/>
                <a:gd name="connsiteY5" fmla="*/ 633983 h 633983"/>
                <a:gd name="connsiteX6" fmla="*/ 105666 w 4345641"/>
                <a:gd name="connsiteY6" fmla="*/ 633983 h 633983"/>
                <a:gd name="connsiteX7" fmla="*/ 0 w 4345641"/>
                <a:gd name="connsiteY7" fmla="*/ 528317 h 633983"/>
                <a:gd name="connsiteX8" fmla="*/ 0 w 4345641"/>
                <a:gd name="connsiteY8" fmla="*/ 105666 h 63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5641" h="633983">
                  <a:moveTo>
                    <a:pt x="0" y="105666"/>
                  </a:moveTo>
                  <a:cubicBezTo>
                    <a:pt x="0" y="47308"/>
                    <a:pt x="47308" y="0"/>
                    <a:pt x="105666" y="0"/>
                  </a:cubicBezTo>
                  <a:lnTo>
                    <a:pt x="4239975" y="0"/>
                  </a:lnTo>
                  <a:cubicBezTo>
                    <a:pt x="4298333" y="0"/>
                    <a:pt x="4345641" y="47308"/>
                    <a:pt x="4345641" y="105666"/>
                  </a:cubicBezTo>
                  <a:lnTo>
                    <a:pt x="4345641" y="528317"/>
                  </a:lnTo>
                  <a:cubicBezTo>
                    <a:pt x="4345641" y="586675"/>
                    <a:pt x="4298333" y="633983"/>
                    <a:pt x="4239975" y="633983"/>
                  </a:cubicBezTo>
                  <a:lnTo>
                    <a:pt x="105666" y="633983"/>
                  </a:lnTo>
                  <a:cubicBezTo>
                    <a:pt x="47308" y="633983"/>
                    <a:pt x="0" y="586675"/>
                    <a:pt x="0" y="528317"/>
                  </a:cubicBezTo>
                  <a:lnTo>
                    <a:pt x="0" y="105666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5203" tIns="30948" rIns="195203" bIns="30948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Multi-rater feedback and assessment activities to help identify critical development needs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8200" y="4567603"/>
              <a:ext cx="6208058" cy="3276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148602" y="4210845"/>
              <a:ext cx="4345641" cy="594360"/>
            </a:xfrm>
            <a:custGeom>
              <a:avLst/>
              <a:gdLst>
                <a:gd name="connsiteX0" fmla="*/ 0 w 4345641"/>
                <a:gd name="connsiteY0" fmla="*/ 91441 h 548638"/>
                <a:gd name="connsiteX1" fmla="*/ 91441 w 4345641"/>
                <a:gd name="connsiteY1" fmla="*/ 0 h 548638"/>
                <a:gd name="connsiteX2" fmla="*/ 4254200 w 4345641"/>
                <a:gd name="connsiteY2" fmla="*/ 0 h 548638"/>
                <a:gd name="connsiteX3" fmla="*/ 4345641 w 4345641"/>
                <a:gd name="connsiteY3" fmla="*/ 91441 h 548638"/>
                <a:gd name="connsiteX4" fmla="*/ 4345641 w 4345641"/>
                <a:gd name="connsiteY4" fmla="*/ 457197 h 548638"/>
                <a:gd name="connsiteX5" fmla="*/ 4254200 w 4345641"/>
                <a:gd name="connsiteY5" fmla="*/ 548638 h 548638"/>
                <a:gd name="connsiteX6" fmla="*/ 91441 w 4345641"/>
                <a:gd name="connsiteY6" fmla="*/ 548638 h 548638"/>
                <a:gd name="connsiteX7" fmla="*/ 0 w 4345641"/>
                <a:gd name="connsiteY7" fmla="*/ 457197 h 548638"/>
                <a:gd name="connsiteX8" fmla="*/ 0 w 4345641"/>
                <a:gd name="connsiteY8" fmla="*/ 91441 h 54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5641" h="548638">
                  <a:moveTo>
                    <a:pt x="0" y="91441"/>
                  </a:moveTo>
                  <a:cubicBezTo>
                    <a:pt x="0" y="40940"/>
                    <a:pt x="40940" y="0"/>
                    <a:pt x="91441" y="0"/>
                  </a:cubicBezTo>
                  <a:lnTo>
                    <a:pt x="4254200" y="0"/>
                  </a:lnTo>
                  <a:cubicBezTo>
                    <a:pt x="4304701" y="0"/>
                    <a:pt x="4345641" y="40940"/>
                    <a:pt x="4345641" y="91441"/>
                  </a:cubicBezTo>
                  <a:lnTo>
                    <a:pt x="4345641" y="457197"/>
                  </a:lnTo>
                  <a:cubicBezTo>
                    <a:pt x="4345641" y="507698"/>
                    <a:pt x="4304701" y="548638"/>
                    <a:pt x="4254200" y="548638"/>
                  </a:cubicBezTo>
                  <a:lnTo>
                    <a:pt x="91441" y="548638"/>
                  </a:lnTo>
                  <a:cubicBezTo>
                    <a:pt x="40940" y="548638"/>
                    <a:pt x="0" y="507698"/>
                    <a:pt x="0" y="457197"/>
                  </a:cubicBezTo>
                  <a:lnTo>
                    <a:pt x="0" y="91441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1037" tIns="26782" rIns="191037" bIns="2678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Professional coaching and partnering with FAA executive advisor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8200" y="5426764"/>
              <a:ext cx="6208058" cy="327600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148602" y="4927303"/>
              <a:ext cx="4345641" cy="822960"/>
            </a:xfrm>
            <a:custGeom>
              <a:avLst/>
              <a:gdLst>
                <a:gd name="connsiteX0" fmla="*/ 0 w 4345641"/>
                <a:gd name="connsiteY0" fmla="*/ 108876 h 653240"/>
                <a:gd name="connsiteX1" fmla="*/ 108876 w 4345641"/>
                <a:gd name="connsiteY1" fmla="*/ 0 h 653240"/>
                <a:gd name="connsiteX2" fmla="*/ 4236765 w 4345641"/>
                <a:gd name="connsiteY2" fmla="*/ 0 h 653240"/>
                <a:gd name="connsiteX3" fmla="*/ 4345641 w 4345641"/>
                <a:gd name="connsiteY3" fmla="*/ 108876 h 653240"/>
                <a:gd name="connsiteX4" fmla="*/ 4345641 w 4345641"/>
                <a:gd name="connsiteY4" fmla="*/ 544364 h 653240"/>
                <a:gd name="connsiteX5" fmla="*/ 4236765 w 4345641"/>
                <a:gd name="connsiteY5" fmla="*/ 653240 h 653240"/>
                <a:gd name="connsiteX6" fmla="*/ 108876 w 4345641"/>
                <a:gd name="connsiteY6" fmla="*/ 653240 h 653240"/>
                <a:gd name="connsiteX7" fmla="*/ 0 w 4345641"/>
                <a:gd name="connsiteY7" fmla="*/ 544364 h 653240"/>
                <a:gd name="connsiteX8" fmla="*/ 0 w 4345641"/>
                <a:gd name="connsiteY8" fmla="*/ 108876 h 65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5641" h="653240">
                  <a:moveTo>
                    <a:pt x="0" y="108876"/>
                  </a:moveTo>
                  <a:cubicBezTo>
                    <a:pt x="0" y="48745"/>
                    <a:pt x="48745" y="0"/>
                    <a:pt x="108876" y="0"/>
                  </a:cubicBezTo>
                  <a:lnTo>
                    <a:pt x="4236765" y="0"/>
                  </a:lnTo>
                  <a:cubicBezTo>
                    <a:pt x="4296896" y="0"/>
                    <a:pt x="4345641" y="48745"/>
                    <a:pt x="4345641" y="108876"/>
                  </a:cubicBezTo>
                  <a:lnTo>
                    <a:pt x="4345641" y="544364"/>
                  </a:lnTo>
                  <a:cubicBezTo>
                    <a:pt x="4345641" y="604495"/>
                    <a:pt x="4296896" y="653240"/>
                    <a:pt x="4236765" y="653240"/>
                  </a:cubicBezTo>
                  <a:lnTo>
                    <a:pt x="108876" y="653240"/>
                  </a:lnTo>
                  <a:cubicBezTo>
                    <a:pt x="48745" y="653240"/>
                    <a:pt x="0" y="604495"/>
                    <a:pt x="0" y="544364"/>
                  </a:cubicBezTo>
                  <a:lnTo>
                    <a:pt x="0" y="108876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6144" tIns="31889" rIns="196144" bIns="3188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Program workshops, executive education coursework, developmental assignments and or an action learning project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20" y="2686815"/>
            <a:ext cx="3167487" cy="2190751"/>
          </a:xfrm>
          <a:prstGeom prst="rect">
            <a:avLst/>
          </a:prstGeom>
          <a:ln>
            <a:solidFill>
              <a:srgbClr val="99CCFF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23" y="394001"/>
            <a:ext cx="10515600" cy="7129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Federal Executive Institute (FEI)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9610037"/>
              </p:ext>
            </p:extLst>
          </p:nvPr>
        </p:nvGraphicFramePr>
        <p:xfrm>
          <a:off x="974584" y="1690688"/>
          <a:ext cx="6493016" cy="447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Users\Gaynell Dudley\AppData\Local\Microsoft\Windows\Temporary Internet Files\Content.IE5\XHW1DRLH\AdobeStock_158408533.jpe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04" y="3623435"/>
            <a:ext cx="2073473" cy="1709503"/>
          </a:xfrm>
          <a:prstGeom prst="rect">
            <a:avLst/>
          </a:prstGeom>
          <a:ln>
            <a:solidFill>
              <a:srgbClr val="CAA71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5695" y="1427920"/>
            <a:ext cx="2145979" cy="21398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/>
          <a:srcRect l="10039" r="12531"/>
          <a:stretch/>
        </p:blipFill>
        <p:spPr>
          <a:xfrm rot="19383490" flipV="1">
            <a:off x="3828767" y="1770336"/>
            <a:ext cx="3904778" cy="38740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195" y="372893"/>
            <a:ext cx="10515600" cy="8229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Use 70:20:10 Learning &amp; Development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976" y="2265785"/>
            <a:ext cx="3541873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b="1" kern="0" dirty="0">
                <a:solidFill>
                  <a:srgbClr val="65C8D5"/>
                </a:solidFill>
                <a:ea typeface="ＭＳ Ｐゴシック" pitchFamily="-107" charset="-128"/>
              </a:rPr>
              <a:t>Work Experience (70%)</a:t>
            </a:r>
          </a:p>
          <a:p>
            <a:pPr marL="171446" indent="-171446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pitchFamily="-107" charset="-128"/>
              </a:rPr>
              <a:t>Special projects</a:t>
            </a:r>
          </a:p>
          <a:p>
            <a:pPr marL="171446" indent="-171446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pitchFamily="-107" charset="-128"/>
              </a:rPr>
              <a:t>Stretch assignments</a:t>
            </a:r>
          </a:p>
          <a:p>
            <a:pPr marL="171446" indent="-171446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pitchFamily="-107" charset="-128"/>
              </a:rPr>
              <a:t>Rotational assignments</a:t>
            </a:r>
          </a:p>
          <a:p>
            <a:pPr marL="171446" indent="-171446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pitchFamily="-107" charset="-128"/>
              </a:rPr>
              <a:t>Managing complexity </a:t>
            </a:r>
          </a:p>
          <a:p>
            <a:pPr marL="171446" indent="-171446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pitchFamily="-107" charset="-128"/>
              </a:rPr>
              <a:t>Leading cross-functional </a:t>
            </a:r>
            <a:endParaRPr lang="en-US" kern="0" dirty="0" smtClean="0">
              <a:solidFill>
                <a:srgbClr val="000000"/>
              </a:solidFill>
              <a:ea typeface="ＭＳ Ｐゴシック" pitchFamily="-107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pitchFamily="-107" charset="-128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-107" charset="-128"/>
              </a:rPr>
              <a:t>   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-107" charset="-128"/>
              </a:rPr>
              <a:t>initiative</a:t>
            </a:r>
            <a:endParaRPr lang="en-US" kern="0" dirty="0">
              <a:solidFill>
                <a:srgbClr val="000000"/>
              </a:solidFill>
              <a:ea typeface="ＭＳ Ｐゴシック" pitchFamily="-107" charset="-128"/>
            </a:endParaRPr>
          </a:p>
          <a:p>
            <a:pPr marL="171446" indent="-171446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pitchFamily="-107" charset="-128"/>
              </a:rPr>
              <a:t>Volunteer/community involvement (STEM</a:t>
            </a:r>
            <a:r>
              <a:rPr lang="en-US" sz="1400" kern="0" dirty="0">
                <a:solidFill>
                  <a:srgbClr val="000000"/>
                </a:solidFill>
                <a:ea typeface="ＭＳ Ｐゴシック" pitchFamily="-107" charset="-128"/>
              </a:rPr>
              <a:t>)</a:t>
            </a:r>
          </a:p>
        </p:txBody>
      </p:sp>
      <p:sp>
        <p:nvSpPr>
          <p:cNvPr id="8" name="Content Placeholder 4"/>
          <p:cNvSpPr>
            <a:spLocks noGrp="1"/>
          </p:cNvSpPr>
          <p:nvPr/>
        </p:nvSpPr>
        <p:spPr bwMode="auto">
          <a:xfrm>
            <a:off x="7749446" y="3954808"/>
            <a:ext cx="2933672" cy="1206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Training (10%)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cs typeface="Arial" charset="0"/>
              </a:rPr>
              <a:t>Instructor led, self study courses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cs typeface="Arial" charset="0"/>
              </a:rPr>
              <a:t>Blogs, videos, </a:t>
            </a:r>
            <a:r>
              <a:rPr lang="en-US" sz="1800" kern="0" dirty="0" smtClean="0">
                <a:solidFill>
                  <a:prstClr val="black"/>
                </a:solidFill>
                <a:cs typeface="Arial" charset="0"/>
              </a:rPr>
              <a:t>audiobooks</a:t>
            </a:r>
            <a:r>
              <a:rPr lang="en-US" sz="1800" kern="0" dirty="0">
                <a:solidFill>
                  <a:prstClr val="black"/>
                </a:solidFill>
                <a:cs typeface="Arial" charset="0"/>
              </a:rPr>
              <a:t>,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 smtClean="0">
                <a:solidFill>
                  <a:prstClr val="black"/>
                </a:solidFill>
                <a:cs typeface="Arial" charset="0"/>
              </a:rPr>
              <a:t>Workshops, </a:t>
            </a:r>
            <a:r>
              <a:rPr lang="en-US" sz="1800" kern="0" dirty="0">
                <a:solidFill>
                  <a:prstClr val="black"/>
                </a:solidFill>
                <a:cs typeface="Arial" charset="0"/>
              </a:rPr>
              <a:t>conferences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cs typeface="Arial" charset="0"/>
              </a:rPr>
              <a:t>Certificate programs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08046" y="1310564"/>
            <a:ext cx="3965553" cy="20313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kern="0" dirty="0">
                <a:solidFill>
                  <a:srgbClr val="66A2D8"/>
                </a:solidFill>
                <a:ea typeface="ＭＳ Ｐゴシック" pitchFamily="-107" charset="-128"/>
              </a:rPr>
              <a:t>Feedback / Relationships (20%)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ＭＳ Ｐゴシック" pitchFamily="-107" charset="-128"/>
              </a:rPr>
              <a:t>Mid and end-of-year performance discussions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ＭＳ Ｐゴシック" pitchFamily="-107" charset="-128"/>
              </a:rPr>
              <a:t>Networking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ＭＳ Ｐゴシック" pitchFamily="-107" charset="-128"/>
              </a:rPr>
              <a:t>Mentoring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ＭＳ Ｐゴシック" pitchFamily="-107" charset="-128"/>
              </a:rPr>
              <a:t>Coaching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ＭＳ Ｐゴシック" pitchFamily="-107" charset="-128"/>
              </a:rPr>
              <a:t>Professional or trade associations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647681" y="2456315"/>
            <a:ext cx="2266950" cy="2476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7679" y="3266060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CCFF"/>
                </a:solidFill>
              </a:rPr>
              <a:t>70%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66A2D8"/>
                </a:solidFill>
              </a:rPr>
              <a:t>20%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99"/>
                </a:solidFill>
              </a:rPr>
              <a:t>10%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51" y="378979"/>
            <a:ext cx="11866517" cy="763798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Executive Core Qualifications (ECQ) Writing Support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75" y="1751551"/>
            <a:ext cx="2999495" cy="270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223075" y="4949454"/>
            <a:ext cx="3461678" cy="4559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0000FF"/>
                </a:solidFill>
                <a:ea typeface="Calibri"/>
                <a:cs typeface="Arial" panose="020B0604020202020204" pitchFamily="34" charset="0"/>
                <a:hlinkClick r:id="rId2"/>
              </a:rPr>
              <a:t>ECQ Writing Presentation </a:t>
            </a:r>
            <a:endParaRPr lang="en-US" dirty="0"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1725108"/>
              </p:ext>
            </p:extLst>
          </p:nvPr>
        </p:nvGraphicFramePr>
        <p:xfrm>
          <a:off x="5136205" y="2008929"/>
          <a:ext cx="6333731" cy="319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41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97" y="365128"/>
            <a:ext cx="10515600" cy="8380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FEE: Leading in the FAA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2430148"/>
              </p:ext>
            </p:extLst>
          </p:nvPr>
        </p:nvGraphicFramePr>
        <p:xfrm>
          <a:off x="838200" y="1690688"/>
          <a:ext cx="6387353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97" y="3400478"/>
            <a:ext cx="1925315" cy="7714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D0C-E037-7444-B58C-7C60CF9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97" y="365129"/>
            <a:ext cx="10515600" cy="80915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Executive Exchange Program (EEP)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8201" y="1683917"/>
            <a:ext cx="5486399" cy="4276280"/>
            <a:chOff x="838201" y="1674392"/>
            <a:chExt cx="5372100" cy="4276280"/>
          </a:xfrm>
        </p:grpSpPr>
        <p:sp>
          <p:nvSpPr>
            <p:cNvPr id="7" name="Rectangle 6"/>
            <p:cNvSpPr/>
            <p:nvPr/>
          </p:nvSpPr>
          <p:spPr>
            <a:xfrm>
              <a:off x="838201" y="2651334"/>
              <a:ext cx="5372100" cy="475146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106543" y="1674392"/>
              <a:ext cx="3756797" cy="1371600"/>
            </a:xfrm>
            <a:custGeom>
              <a:avLst/>
              <a:gdLst>
                <a:gd name="connsiteX0" fmla="*/ 0 w 3756797"/>
                <a:gd name="connsiteY0" fmla="*/ 195584 h 1173479"/>
                <a:gd name="connsiteX1" fmla="*/ 195584 w 3756797"/>
                <a:gd name="connsiteY1" fmla="*/ 0 h 1173479"/>
                <a:gd name="connsiteX2" fmla="*/ 3561213 w 3756797"/>
                <a:gd name="connsiteY2" fmla="*/ 0 h 1173479"/>
                <a:gd name="connsiteX3" fmla="*/ 3756797 w 3756797"/>
                <a:gd name="connsiteY3" fmla="*/ 195584 h 1173479"/>
                <a:gd name="connsiteX4" fmla="*/ 3756797 w 3756797"/>
                <a:gd name="connsiteY4" fmla="*/ 977895 h 1173479"/>
                <a:gd name="connsiteX5" fmla="*/ 3561213 w 3756797"/>
                <a:gd name="connsiteY5" fmla="*/ 1173479 h 1173479"/>
                <a:gd name="connsiteX6" fmla="*/ 195584 w 3756797"/>
                <a:gd name="connsiteY6" fmla="*/ 1173479 h 1173479"/>
                <a:gd name="connsiteX7" fmla="*/ 0 w 3756797"/>
                <a:gd name="connsiteY7" fmla="*/ 977895 h 1173479"/>
                <a:gd name="connsiteX8" fmla="*/ 0 w 3756797"/>
                <a:gd name="connsiteY8" fmla="*/ 195584 h 117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6797" h="1173479">
                  <a:moveTo>
                    <a:pt x="0" y="195584"/>
                  </a:moveTo>
                  <a:cubicBezTo>
                    <a:pt x="0" y="87566"/>
                    <a:pt x="87566" y="0"/>
                    <a:pt x="195584" y="0"/>
                  </a:cubicBezTo>
                  <a:lnTo>
                    <a:pt x="3561213" y="0"/>
                  </a:lnTo>
                  <a:cubicBezTo>
                    <a:pt x="3669231" y="0"/>
                    <a:pt x="3756797" y="87566"/>
                    <a:pt x="3756797" y="195584"/>
                  </a:cubicBezTo>
                  <a:lnTo>
                    <a:pt x="3756797" y="977895"/>
                  </a:lnTo>
                  <a:cubicBezTo>
                    <a:pt x="3756797" y="1085913"/>
                    <a:pt x="3669231" y="1173479"/>
                    <a:pt x="3561213" y="1173479"/>
                  </a:cubicBezTo>
                  <a:lnTo>
                    <a:pt x="195584" y="1173479"/>
                  </a:lnTo>
                  <a:cubicBezTo>
                    <a:pt x="87566" y="1173479"/>
                    <a:pt x="0" y="1085913"/>
                    <a:pt x="0" y="977895"/>
                  </a:cubicBezTo>
                  <a:lnTo>
                    <a:pt x="0" y="195584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9422" tIns="57285" rIns="199422" bIns="57285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10-week program with 4-6 weeks in an exchange, rotation or shadowing assignment in a different Staff Office or Line of Business executive role </a:t>
              </a:r>
              <a:endParaRPr lang="en-US" sz="1800" kern="1200" dirty="0">
                <a:solidFill>
                  <a:srgbClr val="FF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4022934"/>
              <a:ext cx="5372100" cy="475548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106543" y="3212611"/>
              <a:ext cx="3718703" cy="1188720"/>
            </a:xfrm>
            <a:custGeom>
              <a:avLst/>
              <a:gdLst>
                <a:gd name="connsiteX0" fmla="*/ 0 w 3718703"/>
                <a:gd name="connsiteY0" fmla="*/ 212995 h 1277945"/>
                <a:gd name="connsiteX1" fmla="*/ 212995 w 3718703"/>
                <a:gd name="connsiteY1" fmla="*/ 0 h 1277945"/>
                <a:gd name="connsiteX2" fmla="*/ 3505708 w 3718703"/>
                <a:gd name="connsiteY2" fmla="*/ 0 h 1277945"/>
                <a:gd name="connsiteX3" fmla="*/ 3718703 w 3718703"/>
                <a:gd name="connsiteY3" fmla="*/ 212995 h 1277945"/>
                <a:gd name="connsiteX4" fmla="*/ 3718703 w 3718703"/>
                <a:gd name="connsiteY4" fmla="*/ 1064950 h 1277945"/>
                <a:gd name="connsiteX5" fmla="*/ 3505708 w 3718703"/>
                <a:gd name="connsiteY5" fmla="*/ 1277945 h 1277945"/>
                <a:gd name="connsiteX6" fmla="*/ 212995 w 3718703"/>
                <a:gd name="connsiteY6" fmla="*/ 1277945 h 1277945"/>
                <a:gd name="connsiteX7" fmla="*/ 0 w 3718703"/>
                <a:gd name="connsiteY7" fmla="*/ 1064950 h 1277945"/>
                <a:gd name="connsiteX8" fmla="*/ 0 w 3718703"/>
                <a:gd name="connsiteY8" fmla="*/ 212995 h 12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8703" h="1277945">
                  <a:moveTo>
                    <a:pt x="0" y="212995"/>
                  </a:moveTo>
                  <a:cubicBezTo>
                    <a:pt x="0" y="95361"/>
                    <a:pt x="95361" y="0"/>
                    <a:pt x="212995" y="0"/>
                  </a:cubicBezTo>
                  <a:lnTo>
                    <a:pt x="3505708" y="0"/>
                  </a:lnTo>
                  <a:cubicBezTo>
                    <a:pt x="3623342" y="0"/>
                    <a:pt x="3718703" y="95361"/>
                    <a:pt x="3718703" y="212995"/>
                  </a:cubicBezTo>
                  <a:lnTo>
                    <a:pt x="3718703" y="1064950"/>
                  </a:lnTo>
                  <a:cubicBezTo>
                    <a:pt x="3718703" y="1182584"/>
                    <a:pt x="3623342" y="1277945"/>
                    <a:pt x="3505708" y="1277945"/>
                  </a:cubicBezTo>
                  <a:lnTo>
                    <a:pt x="212995" y="1277945"/>
                  </a:lnTo>
                  <a:cubicBezTo>
                    <a:pt x="95361" y="1277945"/>
                    <a:pt x="0" y="1182584"/>
                    <a:pt x="0" y="1064950"/>
                  </a:cubicBezTo>
                  <a:lnTo>
                    <a:pt x="0" y="21299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4521" tIns="62384" rIns="204521" bIns="62384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Targets FAA Executives with at least 9 months of FAA experience and aspirations to advance (but no current plans to retire) 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5394530"/>
              <a:ext cx="5372100" cy="472862"/>
            </a:xfrm>
            <a:prstGeom prst="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106543" y="4579072"/>
              <a:ext cx="3756797" cy="1371600"/>
            </a:xfrm>
            <a:custGeom>
              <a:avLst/>
              <a:gdLst>
                <a:gd name="connsiteX0" fmla="*/ 0 w 3756797"/>
                <a:gd name="connsiteY0" fmla="*/ 195584 h 1173479"/>
                <a:gd name="connsiteX1" fmla="*/ 195584 w 3756797"/>
                <a:gd name="connsiteY1" fmla="*/ 0 h 1173479"/>
                <a:gd name="connsiteX2" fmla="*/ 3561213 w 3756797"/>
                <a:gd name="connsiteY2" fmla="*/ 0 h 1173479"/>
                <a:gd name="connsiteX3" fmla="*/ 3756797 w 3756797"/>
                <a:gd name="connsiteY3" fmla="*/ 195584 h 1173479"/>
                <a:gd name="connsiteX4" fmla="*/ 3756797 w 3756797"/>
                <a:gd name="connsiteY4" fmla="*/ 977895 h 1173479"/>
                <a:gd name="connsiteX5" fmla="*/ 3561213 w 3756797"/>
                <a:gd name="connsiteY5" fmla="*/ 1173479 h 1173479"/>
                <a:gd name="connsiteX6" fmla="*/ 195584 w 3756797"/>
                <a:gd name="connsiteY6" fmla="*/ 1173479 h 1173479"/>
                <a:gd name="connsiteX7" fmla="*/ 0 w 3756797"/>
                <a:gd name="connsiteY7" fmla="*/ 977895 h 1173479"/>
                <a:gd name="connsiteX8" fmla="*/ 0 w 3756797"/>
                <a:gd name="connsiteY8" fmla="*/ 195584 h 117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6797" h="1173479">
                  <a:moveTo>
                    <a:pt x="0" y="195584"/>
                  </a:moveTo>
                  <a:cubicBezTo>
                    <a:pt x="0" y="87566"/>
                    <a:pt x="87566" y="0"/>
                    <a:pt x="195584" y="0"/>
                  </a:cubicBezTo>
                  <a:lnTo>
                    <a:pt x="3561213" y="0"/>
                  </a:lnTo>
                  <a:cubicBezTo>
                    <a:pt x="3669231" y="0"/>
                    <a:pt x="3756797" y="87566"/>
                    <a:pt x="3756797" y="195584"/>
                  </a:cubicBezTo>
                  <a:lnTo>
                    <a:pt x="3756797" y="977895"/>
                  </a:lnTo>
                  <a:cubicBezTo>
                    <a:pt x="3756797" y="1085913"/>
                    <a:pt x="3669231" y="1173479"/>
                    <a:pt x="3561213" y="1173479"/>
                  </a:cubicBezTo>
                  <a:lnTo>
                    <a:pt x="195584" y="1173479"/>
                  </a:lnTo>
                  <a:cubicBezTo>
                    <a:pt x="87566" y="1173479"/>
                    <a:pt x="0" y="1085913"/>
                    <a:pt x="0" y="977895"/>
                  </a:cubicBezTo>
                  <a:lnTo>
                    <a:pt x="0" y="195584"/>
                  </a:lnTo>
                  <a:close/>
                </a:path>
              </a:pathLst>
            </a:custGeom>
            <a:solidFill>
              <a:srgbClr val="96CD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99422" tIns="57285" rIns="199422" bIns="57285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Creates</a:t>
              </a:r>
              <a:r>
                <a:rPr lang="en-US" sz="1800" kern="1200" baseline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ea typeface="+mn-ea"/>
                  <a:cs typeface="+mn-cs"/>
                </a:rPr>
                <a:t> cross-agency communication, innovative solutions to FAA challenges and builds diversity in the executive corps</a:t>
              </a:r>
              <a:endParaRPr lang="en-US" sz="1800" kern="1200" dirty="0">
                <a:solidFill>
                  <a:srgbClr val="000000">
                    <a:lumMod val="85000"/>
                    <a:lumOff val="15000"/>
                  </a:srgbClr>
                </a:solidFill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62" y="2885075"/>
            <a:ext cx="5143500" cy="18764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78547" y="460684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2F68"/>
                </a:solidFill>
                <a:latin typeface="+mj-lt"/>
                <a:ea typeface="ＭＳ Ｐゴシック" pitchFamily="1" charset="-128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404040"/>
                </a:solidFill>
                <a:latin typeface="Arial"/>
              </a:rPr>
              <a:t>Resources</a:t>
            </a: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1042320" y="1150607"/>
            <a:ext cx="2745773" cy="4750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2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</a:rPr>
              <a:t>ATO Virtual Learning (AVL)</a:t>
            </a:r>
          </a:p>
          <a:p>
            <a:pPr lvl="2"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2"/>
              </a:rPr>
              <a:t>Intro to ATO Virtual Learning AVL (Video)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3"/>
              </a:rPr>
              <a:t>AVL Tool Home Page</a:t>
            </a: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</a:rPr>
              <a:t> </a:t>
            </a:r>
          </a:p>
          <a:p>
            <a:pPr lvl="2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</a:rPr>
              <a:t>Career Tools</a:t>
            </a:r>
          </a:p>
          <a:p>
            <a:pPr lvl="2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 err="1" smtClean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4"/>
              </a:rPr>
              <a:t>MyATOcareer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5"/>
              </a:rPr>
              <a:t>O*Net OnLine Career Exploration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6"/>
              </a:rPr>
              <a:t>USAJobs.gov 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7"/>
              </a:rPr>
              <a:t>Transferable Skill Sets for Job Seekers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8"/>
              </a:rPr>
              <a:t>Transferable Skills Checklist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</a:rPr>
              <a:t>FAA  Learning Portals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9"/>
              </a:rPr>
              <a:t>FAA eLMS Portal SkillSoft Courses and Books 24x7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/>
                </a:solidFill>
                <a:latin typeface="Franklin Gothic Book"/>
                <a:hlinkClick r:id="rId10"/>
              </a:rPr>
              <a:t>FAA Acquisitions Professions Portal</a:t>
            </a:r>
            <a:endParaRPr lang="en-US" sz="1400" dirty="0">
              <a:solidFill>
                <a:srgbClr val="897C57"/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11"/>
              </a:rPr>
              <a:t>FAA Leadership &amp; Learning Institute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spcBef>
                <a:spcPts val="200"/>
              </a:spcBef>
              <a:spcAft>
                <a:spcPts val="300"/>
              </a:spcAft>
              <a:defRPr/>
            </a:pP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171446" lvl="2" indent="-171446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897C57"/>
              </a:solidFill>
              <a:latin typeface="Franklin Gothic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3426" y="432138"/>
            <a:ext cx="31548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  <a:ea typeface="ＭＳ Ｐゴシック"/>
              </a:rPr>
              <a:t>Competency Development</a:t>
            </a:r>
          </a:p>
          <a:p>
            <a:pPr marL="0" lvl="2">
              <a:lnSpc>
                <a:spcPct val="12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2"/>
              </a:rPr>
              <a:t>FAA Strategic Leadership Capabilities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2">
              <a:lnSpc>
                <a:spcPct val="12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/>
                </a:solidFill>
                <a:latin typeface="Franklin Gothic Book"/>
                <a:ea typeface="ＭＳ Ｐゴシック"/>
                <a:hlinkClick r:id="rId13"/>
              </a:rPr>
              <a:t>OPM Leadership Competencies</a:t>
            </a:r>
            <a:endParaRPr lang="en-US" sz="1400" dirty="0">
              <a:solidFill>
                <a:srgbClr val="897C57"/>
              </a:solidFill>
              <a:latin typeface="Franklin Gothic Book"/>
              <a:ea typeface="ＭＳ Ｐゴシック"/>
            </a:endParaRPr>
          </a:p>
          <a:p>
            <a:pPr marL="0" lvl="2">
              <a:lnSpc>
                <a:spcPct val="12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4"/>
              </a:rPr>
              <a:t>OPM Job Specific Competency Models 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  <a:ea typeface="ＭＳ Ｐゴシック"/>
              </a:rPr>
              <a:t>Resume and Interviewing Skills</a:t>
            </a: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5"/>
              </a:rPr>
              <a:t>Accomplishment Builder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6"/>
              </a:rPr>
              <a:t>Behavioral Interviews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 err="1" smtClean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7"/>
              </a:rPr>
              <a:t>InterviewStream</a:t>
            </a:r>
            <a:r>
              <a:rPr lang="en-US" sz="1400" dirty="0" smtClean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7"/>
              </a:rPr>
              <a:t> </a:t>
            </a: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7"/>
              </a:rPr>
              <a:t>and Download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8"/>
              </a:rPr>
              <a:t>Resume Writing Video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2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  <a:ea typeface="ＭＳ Ｐゴシック"/>
              </a:rPr>
              <a:t>Networking &amp; Mentoring</a:t>
            </a: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19"/>
              </a:rPr>
              <a:t>FAA Employee Associations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20"/>
              </a:rPr>
              <a:t>Professional Association Finder 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21"/>
              </a:rPr>
              <a:t>Informational Interviews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22"/>
              </a:rPr>
              <a:t>Tips on Finding a Mentor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0" lvl="4">
              <a:lnSpc>
                <a:spcPct val="110000"/>
              </a:lnSpc>
              <a:spcBef>
                <a:spcPts val="2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ea typeface="ＭＳ Ｐゴシック"/>
                <a:hlinkClick r:id="rId23"/>
              </a:rPr>
              <a:t>Networking Secrets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  <a:ea typeface="ＭＳ Ｐゴシック"/>
            </a:endParaRPr>
          </a:p>
          <a:p>
            <a:pPr marL="171446" lvl="2" indent="-17144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897C57"/>
              </a:solidFill>
              <a:latin typeface="Franklin Gothic Book"/>
              <a:ea typeface="ＭＳ Ｐゴシック"/>
            </a:endParaRPr>
          </a:p>
          <a:p>
            <a:pPr marL="171446" lvl="2" indent="-17144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897C57"/>
              </a:solidFill>
              <a:latin typeface="Franklin Gothic Book"/>
              <a:ea typeface="ＭＳ Ｐゴシック"/>
            </a:endParaRPr>
          </a:p>
          <a:p>
            <a:pPr marL="171446" lvl="2" indent="-17144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897C57"/>
              </a:solidFill>
              <a:latin typeface="Franklin Gothic Book"/>
              <a:ea typeface="ＭＳ Ｐゴシック"/>
            </a:endParaRPr>
          </a:p>
          <a:p>
            <a:pPr marL="171446" lvl="2" indent="-17144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897C57"/>
              </a:solidFill>
              <a:latin typeface="Franklin Gothic Book"/>
              <a:ea typeface="ＭＳ Ｐゴシック"/>
            </a:endParaRP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7851228" y="478931"/>
            <a:ext cx="3288441" cy="5579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2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</a:rPr>
              <a:t>Accomplishment Training</a:t>
            </a:r>
          </a:p>
          <a:p>
            <a:pPr lvl="2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  <a:hlinkClick r:id="rId24"/>
              </a:rPr>
              <a:t>Accomplishment Tracking Guidance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latin typeface="Franklin Gothic Book"/>
            </a:endParaRPr>
          </a:p>
          <a:p>
            <a:pPr lvl="2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Book"/>
              </a:rPr>
              <a:t>Education &amp; Training</a:t>
            </a: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25"/>
              </a:rPr>
              <a:t>American Management Association Powerful Body Language Tips and More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26"/>
              </a:rPr>
              <a:t>Coursera Offers Free Non-Credit Courses 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27"/>
              </a:rPr>
              <a:t>edX.org Hosts Online University-Level Courses, Including Some At No Charge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28"/>
              </a:rPr>
              <a:t>Ted Talks That Will Improve Your Work Life (from Select International)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29"/>
              </a:rPr>
              <a:t>Interpersonal Skills (Life Skills You Need)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30"/>
              </a:rPr>
              <a:t>OPM Government-Wide Academic Alliances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 smtClean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31"/>
              </a:rPr>
              <a:t>University </a:t>
            </a: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31"/>
              </a:rPr>
              <a:t>Webinars on Discount Education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/>
                </a:solidFill>
                <a:latin typeface="Franklin Gothic Book"/>
                <a:hlinkClick r:id="rId32"/>
              </a:rPr>
              <a:t>Your Office Coach: Secrets to Politically Savvy People and More</a:t>
            </a:r>
            <a:endParaRPr lang="en-US" sz="1400" dirty="0">
              <a:solidFill>
                <a:srgbClr val="897C57"/>
              </a:solidFill>
              <a:latin typeface="Franklin Gothic Book"/>
            </a:endParaRPr>
          </a:p>
          <a:p>
            <a:pPr marL="0" lvl="4" indent="0"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rgbClr val="897C57">
                    <a:lumMod val="50000"/>
                  </a:srgbClr>
                </a:solidFill>
                <a:latin typeface="Franklin Gothic Book"/>
                <a:hlinkClick r:id="rId33"/>
              </a:rPr>
              <a:t>Access Lynda.com Via Your Public Library </a:t>
            </a:r>
            <a:endParaRPr lang="en-US" sz="1400" dirty="0">
              <a:solidFill>
                <a:srgbClr val="897C57">
                  <a:lumMod val="50000"/>
                </a:srgbClr>
              </a:solidFill>
              <a:latin typeface="Franklin Gothic Book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400" i="1" dirty="0">
              <a:solidFill>
                <a:srgbClr val="737373"/>
              </a:solidFill>
              <a:latin typeface="Franklin Gothic Book"/>
            </a:endParaRPr>
          </a:p>
          <a:p>
            <a:pPr marL="171446" lvl="2" indent="-171446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897C57"/>
              </a:solidFill>
              <a:latin typeface="Franklin Gothic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47" y="365128"/>
            <a:ext cx="2694272" cy="7814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4" name="Diamond 3"/>
          <p:cNvSpPr/>
          <p:nvPr/>
        </p:nvSpPr>
        <p:spPr bwMode="auto">
          <a:xfrm>
            <a:off x="3418119" y="1708243"/>
            <a:ext cx="5355771" cy="917079"/>
          </a:xfrm>
          <a:prstGeom prst="diamond">
            <a:avLst/>
          </a:prstGeom>
          <a:solidFill>
            <a:srgbClr val="CAA710"/>
          </a:solidFill>
          <a:ln w="31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252309" y="2403787"/>
            <a:ext cx="5879412" cy="783193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Meet current and future </a:t>
            </a:r>
            <a:r>
              <a:rPr lang="en-US" sz="2000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agency needs by </a:t>
            </a: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developing yourself and others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252309" y="4173681"/>
            <a:ext cx="5879412" cy="783193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Use and share information, resources, and tools for continuous development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52309" y="3285742"/>
            <a:ext cx="5879412" cy="783193"/>
          </a:xfrm>
          <a:prstGeom prst="round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Align with the </a:t>
            </a:r>
            <a:r>
              <a:rPr lang="en-US" sz="2000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FAA’s </a:t>
            </a:r>
            <a:r>
              <a:rPr lang="en-US" sz="2000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“Workforce of the Future” Strategic Priority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06" y="8"/>
            <a:ext cx="9524319" cy="27962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217297" y="3415628"/>
            <a:ext cx="0" cy="17765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" name="TextBox 6"/>
          <p:cNvSpPr txBox="1"/>
          <p:nvPr/>
        </p:nvSpPr>
        <p:spPr>
          <a:xfrm>
            <a:off x="6509985" y="3519071"/>
            <a:ext cx="473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Ali McDermott, Group Manager</a:t>
            </a:r>
            <a:endParaRPr lang="en-US" sz="2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Employee Development, AJG-L3</a:t>
            </a:r>
            <a:endParaRPr lang="en-US" sz="2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202.267.6646 </a:t>
            </a:r>
            <a:endParaRPr lang="en-US" sz="24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3672" y="3801979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ＭＳ Ｐゴシック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322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Individual Development Plans / Management Development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90"/>
            <a:ext cx="5985911" cy="4117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6873" y="2304288"/>
            <a:ext cx="4590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COMING SOON!!!!!!!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IDPs will be easily accessible on the LMS homepage, no log in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PDF options will include the FAA and ATO versions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in testing and will be available in the next few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47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Individual Development Plans / Management Development Plans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3646251" cy="4272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4348" y="3005845"/>
            <a:ext cx="4434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09097"/>
            <a:r>
              <a:rPr lang="en-US" sz="2000" b="1" dirty="0">
                <a:solidFill>
                  <a:srgbClr val="0070C0"/>
                </a:solidFill>
              </a:rPr>
              <a:t>LMS IDP Course ID FAA30202642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3395832" cy="4174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63" y="1825635"/>
            <a:ext cx="3554251" cy="42011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3447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Individual Development Plans / Management Development Plans</a:t>
            </a:r>
          </a:p>
        </p:txBody>
      </p:sp>
    </p:spTree>
    <p:extLst>
      <p:ext uri="{BB962C8B-B14F-4D97-AF65-F5344CB8AC3E}">
        <p14:creationId xmlns:p14="http://schemas.microsoft.com/office/powerpoint/2010/main" val="42878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2027" y="2946022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Managers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2027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Employees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15034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Frontline Managers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6155" y="156729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Frontline Managers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6155" y="2946022"/>
            <a:ext cx="194913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Senior Managers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2026" y="4339011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Aspiring Executives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329" y="4324754"/>
            <a:ext cx="2980076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Executives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034" y="2953150"/>
            <a:ext cx="1977251" cy="1281907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25400" cap="flat" cmpd="sng" algn="ctr">
            <a:solidFill>
              <a:srgbClr val="CAA710"/>
            </a:solidFill>
            <a:prstDash val="soli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Middle Managers</a:t>
            </a:r>
            <a:endParaRPr lang="en-US" sz="2000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92779"/>
            <a:ext cx="10515600" cy="8229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Start Your Journey Here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167664" cy="4379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5088" y="2779864"/>
            <a:ext cx="32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hlinkClick r:id="rId3"/>
              </a:rPr>
              <a:t>myatocareer.faa.gov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EFF8-431A-DA4D-909B-809EDE25BD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5054</TotalTime>
  <Words>2114</Words>
  <Application>Microsoft Office PowerPoint</Application>
  <PresentationFormat>Widescreen</PresentationFormat>
  <Paragraphs>435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Calibri</vt:lpstr>
      <vt:lpstr>Franklin Gothic Book</vt:lpstr>
      <vt:lpstr>Gotham Bold</vt:lpstr>
      <vt:lpstr>Times New Roman</vt:lpstr>
      <vt:lpstr>Wingdings</vt:lpstr>
      <vt:lpstr>Office Theme</vt:lpstr>
      <vt:lpstr>Developing Self and Others </vt:lpstr>
      <vt:lpstr>Learning Outcomes</vt:lpstr>
      <vt:lpstr>Ladder vs Lattice </vt:lpstr>
      <vt:lpstr>Use 70:20:10 Learning &amp; Development Model</vt:lpstr>
      <vt:lpstr>Individual Development Plans / Management Development Plans</vt:lpstr>
      <vt:lpstr>Individual Development Plans / Management Development Plans</vt:lpstr>
      <vt:lpstr>Individual Development Plans / Management Development Plans</vt:lpstr>
      <vt:lpstr>PowerPoint Presentation</vt:lpstr>
      <vt:lpstr>Start Your Journey Here</vt:lpstr>
      <vt:lpstr>ATO Career Planning </vt:lpstr>
      <vt:lpstr>ATO Career Planning </vt:lpstr>
      <vt:lpstr>ATO Career Services Center (CSC)</vt:lpstr>
      <vt:lpstr>Interview Stream Tool</vt:lpstr>
      <vt:lpstr>ATO Learning and Development Resource Guide</vt:lpstr>
      <vt:lpstr>FAA Degree Completion Program (DCP)</vt:lpstr>
      <vt:lpstr>FAA Employee Associations and Special Emphasis Programs</vt:lpstr>
      <vt:lpstr>Reduced College Tuition Program (RCTP) – Federal Academic Alliance</vt:lpstr>
      <vt:lpstr>PowerPoint Presentation</vt:lpstr>
      <vt:lpstr>Skillsoft Resources</vt:lpstr>
      <vt:lpstr>Science, Technology, Engineering and Math (STEM)  Aviation and Space Education Program (AVSED)</vt:lpstr>
      <vt:lpstr>PowerPoint Presentation</vt:lpstr>
      <vt:lpstr>Leaders at all levels</vt:lpstr>
      <vt:lpstr>PowerPoint Presentation</vt:lpstr>
      <vt:lpstr>Succeeding in Your First Year (SYFY)</vt:lpstr>
      <vt:lpstr>Frontline Managers Operations Workshop (FLMOW) </vt:lpstr>
      <vt:lpstr>Operations Supervisor Workshop (OSW) </vt:lpstr>
      <vt:lpstr>Technical Operations Supervisors’ Committee (SUPCOM)</vt:lpstr>
      <vt:lpstr>Air Traffic Supervisors’ Committee (SUPCOM)</vt:lpstr>
      <vt:lpstr>PowerPoint Presentation</vt:lpstr>
      <vt:lpstr>ATO Succession Planning Program</vt:lpstr>
      <vt:lpstr>Leaders Teaching Leaders (LTL)</vt:lpstr>
      <vt:lpstr>FAA Leadership &amp; Learning Institute (FLLI)</vt:lpstr>
      <vt:lpstr>PowerPoint Presentation</vt:lpstr>
      <vt:lpstr>Operations Manager Leadership Development Program (OMLDP)</vt:lpstr>
      <vt:lpstr>PowerPoint Presentation</vt:lpstr>
      <vt:lpstr>OPM Center for Leadership Development</vt:lpstr>
      <vt:lpstr>PowerPoint Presentation</vt:lpstr>
      <vt:lpstr>Senior Leadership Development Program (SLDP)</vt:lpstr>
      <vt:lpstr>Federal Executive Institute (FEI)</vt:lpstr>
      <vt:lpstr>Executive Core Qualifications (ECQ) Writing Support</vt:lpstr>
      <vt:lpstr>PowerPoint Presentation</vt:lpstr>
      <vt:lpstr>FEE: Leading in the FAA</vt:lpstr>
      <vt:lpstr>Executive Exchange Program (EEP)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McDermott, Ali (FAA)</cp:lastModifiedBy>
  <cp:revision>231</cp:revision>
  <cp:lastPrinted>2019-06-18T16:53:52Z</cp:lastPrinted>
  <dcterms:created xsi:type="dcterms:W3CDTF">2019-04-01T20:18:14Z</dcterms:created>
  <dcterms:modified xsi:type="dcterms:W3CDTF">2019-08-02T18:28:13Z</dcterms:modified>
</cp:coreProperties>
</file>