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handoutMasterIdLst>
    <p:handoutMasterId r:id="rId32"/>
  </p:handoutMasterIdLst>
  <p:sldIdLst>
    <p:sldId id="282" r:id="rId2"/>
    <p:sldId id="283" r:id="rId3"/>
    <p:sldId id="284" r:id="rId4"/>
    <p:sldId id="285" r:id="rId5"/>
    <p:sldId id="286" r:id="rId6"/>
    <p:sldId id="287" r:id="rId7"/>
    <p:sldId id="311" r:id="rId8"/>
    <p:sldId id="310" r:id="rId9"/>
    <p:sldId id="288" r:id="rId10"/>
    <p:sldId id="306" r:id="rId11"/>
    <p:sldId id="308" r:id="rId12"/>
    <p:sldId id="307" r:id="rId13"/>
    <p:sldId id="309" r:id="rId14"/>
    <p:sldId id="289" r:id="rId15"/>
    <p:sldId id="290" r:id="rId16"/>
    <p:sldId id="313" r:id="rId17"/>
    <p:sldId id="291" r:id="rId18"/>
    <p:sldId id="292" r:id="rId19"/>
    <p:sldId id="293" r:id="rId20"/>
    <p:sldId id="294" r:id="rId21"/>
    <p:sldId id="295" r:id="rId22"/>
    <p:sldId id="296" r:id="rId23"/>
    <p:sldId id="297" r:id="rId24"/>
    <p:sldId id="298" r:id="rId25"/>
    <p:sldId id="299" r:id="rId26"/>
    <p:sldId id="300" r:id="rId27"/>
    <p:sldId id="301" r:id="rId28"/>
    <p:sldId id="303" r:id="rId29"/>
    <p:sldId id="305" r:id="rId30"/>
    <p:sldId id="30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240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A8239BCB-0F14-495D-960F-4F3CD4662BFC}" type="datetimeFigureOut">
              <a:rPr lang="en-US" smtClean="0"/>
              <a:t>9/25/2019</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7562EF76-A5AD-453F-83D8-B8F48FB21491}" type="slidenum">
              <a:rPr lang="en-US" smtClean="0"/>
              <a:t>‹#›</a:t>
            </a:fld>
            <a:endParaRPr lang="en-US" dirty="0"/>
          </a:p>
        </p:txBody>
      </p:sp>
    </p:spTree>
    <p:extLst>
      <p:ext uri="{BB962C8B-B14F-4D97-AF65-F5344CB8AC3E}">
        <p14:creationId xmlns:p14="http://schemas.microsoft.com/office/powerpoint/2010/main" val="22536332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6" name="Holder 6"/>
          <p:cNvSpPr>
            <a:spLocks noGrp="1"/>
          </p:cNvSpPr>
          <p:nvPr>
            <p:ph type="sldNum" sz="quarter" idx="7"/>
          </p:nvPr>
        </p:nvSpPr>
        <p:spPr/>
        <p:txBody>
          <a:bodyPr lIns="0" tIns="0" rIns="0" bIns="0"/>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6" name="Holder 6"/>
          <p:cNvSpPr>
            <a:spLocks noGrp="1"/>
          </p:cNvSpPr>
          <p:nvPr>
            <p:ph type="sldNum" sz="quarter" idx="7"/>
          </p:nvPr>
        </p:nvSpPr>
        <p:spPr/>
        <p:txBody>
          <a:bodyPr lIns="0" tIns="0" rIns="0" bIns="0"/>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1069644" y="1314196"/>
            <a:ext cx="3440906" cy="474846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7" name="Holder 7"/>
          <p:cNvSpPr>
            <a:spLocks noGrp="1"/>
          </p:cNvSpPr>
          <p:nvPr>
            <p:ph type="sldNum" sz="quarter" idx="7"/>
          </p:nvPr>
        </p:nvSpPr>
        <p:spPr/>
        <p:txBody>
          <a:bodyPr lIns="0" tIns="0" rIns="0" bIns="0"/>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5" name="Holder 5"/>
          <p:cNvSpPr>
            <a:spLocks noGrp="1"/>
          </p:cNvSpPr>
          <p:nvPr>
            <p:ph type="sldNum" sz="quarter" idx="7"/>
          </p:nvPr>
        </p:nvSpPr>
        <p:spPr/>
        <p:txBody>
          <a:bodyPr lIns="0" tIns="0" rIns="0" bIns="0"/>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089116"/>
            <a:ext cx="9144000" cy="768883"/>
          </a:xfrm>
          <a:custGeom>
            <a:avLst/>
            <a:gdLst/>
            <a:ahLst/>
            <a:cxnLst/>
            <a:rect l="l" t="t" r="r" b="b"/>
            <a:pathLst>
              <a:path w="9144000" h="768883">
                <a:moveTo>
                  <a:pt x="9144000" y="768883"/>
                </a:moveTo>
                <a:lnTo>
                  <a:pt x="9144000" y="0"/>
                </a:lnTo>
                <a:lnTo>
                  <a:pt x="0" y="0"/>
                </a:lnTo>
                <a:lnTo>
                  <a:pt x="0" y="768883"/>
                </a:lnTo>
                <a:lnTo>
                  <a:pt x="9144000" y="768883"/>
                </a:lnTo>
                <a:close/>
              </a:path>
            </a:pathLst>
          </a:custGeom>
          <a:solidFill>
            <a:srgbClr val="1D2E68"/>
          </a:solidFill>
        </p:spPr>
        <p:txBody>
          <a:bodyPr wrap="square" lIns="0" tIns="0" rIns="0" bIns="0" rtlCol="0">
            <a:noAutofit/>
          </a:bodyPr>
          <a:lstStyle/>
          <a:p>
            <a:endParaRPr dirty="0"/>
          </a:p>
        </p:txBody>
      </p:sp>
      <p:sp>
        <p:nvSpPr>
          <p:cNvPr id="17" name="bk object 17"/>
          <p:cNvSpPr/>
          <p:nvPr/>
        </p:nvSpPr>
        <p:spPr>
          <a:xfrm>
            <a:off x="0" y="6089116"/>
            <a:ext cx="9144000" cy="768883"/>
          </a:xfrm>
          <a:custGeom>
            <a:avLst/>
            <a:gdLst/>
            <a:ahLst/>
            <a:cxnLst/>
            <a:rect l="l" t="t" r="r" b="b"/>
            <a:pathLst>
              <a:path w="9144000" h="768883">
                <a:moveTo>
                  <a:pt x="9144000" y="768883"/>
                </a:moveTo>
                <a:lnTo>
                  <a:pt x="9144000" y="0"/>
                </a:lnTo>
                <a:lnTo>
                  <a:pt x="0" y="0"/>
                </a:lnTo>
                <a:lnTo>
                  <a:pt x="0" y="768883"/>
                </a:lnTo>
              </a:path>
            </a:pathLst>
          </a:custGeom>
          <a:ln w="9525">
            <a:solidFill>
              <a:srgbClr val="1D2E68"/>
            </a:solidFill>
          </a:ln>
        </p:spPr>
        <p:txBody>
          <a:bodyPr wrap="square" lIns="0" tIns="0" rIns="0" bIns="0" rtlCol="0">
            <a:noAutofit/>
          </a:bodyPr>
          <a:lstStyle/>
          <a:p>
            <a:endParaRPr dirty="0"/>
          </a:p>
        </p:txBody>
      </p:sp>
      <p:sp>
        <p:nvSpPr>
          <p:cNvPr id="18" name="bk object 18"/>
          <p:cNvSpPr/>
          <p:nvPr/>
        </p:nvSpPr>
        <p:spPr>
          <a:xfrm>
            <a:off x="5708289" y="6128170"/>
            <a:ext cx="602732" cy="658472"/>
          </a:xfrm>
          <a:prstGeom prst="rect">
            <a:avLst/>
          </a:prstGeom>
          <a:blipFill>
            <a:blip r:embed="rId2" cstate="print"/>
            <a:stretch>
              <a:fillRect/>
            </a:stretch>
          </a:blipFill>
        </p:spPr>
        <p:txBody>
          <a:bodyPr wrap="square" lIns="0" tIns="0" rIns="0" bIns="0" rtlCol="0">
            <a:noAutofit/>
          </a:bodyPr>
          <a:lstStyle/>
          <a:p>
            <a:endParaRPr dirty="0"/>
          </a:p>
        </p:txBody>
      </p:sp>
      <p:sp>
        <p:nvSpPr>
          <p:cNvPr id="19" name="bk object 19"/>
          <p:cNvSpPr/>
          <p:nvPr/>
        </p:nvSpPr>
        <p:spPr>
          <a:xfrm>
            <a:off x="446658" y="3241039"/>
            <a:ext cx="7713472" cy="108838"/>
          </a:xfrm>
          <a:prstGeom prst="rect">
            <a:avLst/>
          </a:prstGeom>
          <a:blipFill>
            <a:blip r:embed="rId3" cstate="print"/>
            <a:stretch>
              <a:fillRect/>
            </a:stretch>
          </a:blipFill>
        </p:spPr>
        <p:txBody>
          <a:bodyPr wrap="square" lIns="0" tIns="0" rIns="0" bIns="0" rtlCol="0">
            <a:noAutofit/>
          </a:bodyPr>
          <a:lstStyle/>
          <a:p>
            <a:endParaRPr dirty="0"/>
          </a:p>
        </p:txBody>
      </p:sp>
      <p:sp>
        <p:nvSpPr>
          <p:cNvPr id="20" name="bk object 20"/>
          <p:cNvSpPr/>
          <p:nvPr/>
        </p:nvSpPr>
        <p:spPr>
          <a:xfrm>
            <a:off x="446658" y="3241039"/>
            <a:ext cx="7713472" cy="108838"/>
          </a:xfrm>
          <a:custGeom>
            <a:avLst/>
            <a:gdLst/>
            <a:ahLst/>
            <a:cxnLst/>
            <a:rect l="l" t="t" r="r" b="b"/>
            <a:pathLst>
              <a:path w="7713472" h="108838">
                <a:moveTo>
                  <a:pt x="1240917" y="0"/>
                </a:moveTo>
                <a:lnTo>
                  <a:pt x="6472555" y="0"/>
                </a:lnTo>
                <a:lnTo>
                  <a:pt x="6574323" y="180"/>
                </a:lnTo>
                <a:lnTo>
                  <a:pt x="6673826" y="712"/>
                </a:lnTo>
                <a:lnTo>
                  <a:pt x="6770746" y="1582"/>
                </a:lnTo>
                <a:lnTo>
                  <a:pt x="6864762" y="2775"/>
                </a:lnTo>
                <a:lnTo>
                  <a:pt x="6955555" y="4278"/>
                </a:lnTo>
                <a:lnTo>
                  <a:pt x="7042806" y="6076"/>
                </a:lnTo>
                <a:lnTo>
                  <a:pt x="7126196" y="8155"/>
                </a:lnTo>
                <a:lnTo>
                  <a:pt x="7205403" y="10501"/>
                </a:lnTo>
                <a:lnTo>
                  <a:pt x="7280111" y="13100"/>
                </a:lnTo>
                <a:lnTo>
                  <a:pt x="7349998" y="15938"/>
                </a:lnTo>
                <a:lnTo>
                  <a:pt x="7414745" y="19001"/>
                </a:lnTo>
                <a:lnTo>
                  <a:pt x="7474033" y="22274"/>
                </a:lnTo>
                <a:lnTo>
                  <a:pt x="7527542" y="25744"/>
                </a:lnTo>
                <a:lnTo>
                  <a:pt x="7574954" y="29397"/>
                </a:lnTo>
                <a:lnTo>
                  <a:pt x="7615947" y="33218"/>
                </a:lnTo>
                <a:lnTo>
                  <a:pt x="7677404" y="41309"/>
                </a:lnTo>
                <a:lnTo>
                  <a:pt x="7713472" y="54356"/>
                </a:lnTo>
                <a:lnTo>
                  <a:pt x="7709358" y="58825"/>
                </a:lnTo>
                <a:lnTo>
                  <a:pt x="7650204" y="71580"/>
                </a:lnTo>
                <a:lnTo>
                  <a:pt x="7574954" y="79397"/>
                </a:lnTo>
                <a:lnTo>
                  <a:pt x="7527542" y="83059"/>
                </a:lnTo>
                <a:lnTo>
                  <a:pt x="7474033" y="86536"/>
                </a:lnTo>
                <a:lnTo>
                  <a:pt x="7414745" y="89816"/>
                </a:lnTo>
                <a:lnTo>
                  <a:pt x="7349998" y="92884"/>
                </a:lnTo>
                <a:lnTo>
                  <a:pt x="7280111" y="95726"/>
                </a:lnTo>
                <a:lnTo>
                  <a:pt x="7205403" y="98329"/>
                </a:lnTo>
                <a:lnTo>
                  <a:pt x="7126196" y="100678"/>
                </a:lnTo>
                <a:lnTo>
                  <a:pt x="7042806" y="102759"/>
                </a:lnTo>
                <a:lnTo>
                  <a:pt x="6955555" y="104558"/>
                </a:lnTo>
                <a:lnTo>
                  <a:pt x="6864762" y="106062"/>
                </a:lnTo>
                <a:lnTo>
                  <a:pt x="6770746" y="107256"/>
                </a:lnTo>
                <a:lnTo>
                  <a:pt x="6673826" y="108126"/>
                </a:lnTo>
                <a:lnTo>
                  <a:pt x="6574323" y="108658"/>
                </a:lnTo>
                <a:lnTo>
                  <a:pt x="6472555" y="108839"/>
                </a:lnTo>
                <a:lnTo>
                  <a:pt x="1240917" y="108839"/>
                </a:lnTo>
                <a:lnTo>
                  <a:pt x="1139143" y="108658"/>
                </a:lnTo>
                <a:lnTo>
                  <a:pt x="1039636" y="108126"/>
                </a:lnTo>
                <a:lnTo>
                  <a:pt x="942713" y="107256"/>
                </a:lnTo>
                <a:lnTo>
                  <a:pt x="848694" y="106062"/>
                </a:lnTo>
                <a:lnTo>
                  <a:pt x="757900" y="104558"/>
                </a:lnTo>
                <a:lnTo>
                  <a:pt x="670648" y="102759"/>
                </a:lnTo>
                <a:lnTo>
                  <a:pt x="587259" y="100678"/>
                </a:lnTo>
                <a:lnTo>
                  <a:pt x="508051" y="98329"/>
                </a:lnTo>
                <a:lnTo>
                  <a:pt x="433345" y="95726"/>
                </a:lnTo>
                <a:lnTo>
                  <a:pt x="363459" y="92884"/>
                </a:lnTo>
                <a:lnTo>
                  <a:pt x="298714" y="89816"/>
                </a:lnTo>
                <a:lnTo>
                  <a:pt x="239427" y="86536"/>
                </a:lnTo>
                <a:lnTo>
                  <a:pt x="185920" y="83059"/>
                </a:lnTo>
                <a:lnTo>
                  <a:pt x="138510" y="79397"/>
                </a:lnTo>
                <a:lnTo>
                  <a:pt x="97518" y="75566"/>
                </a:lnTo>
                <a:lnTo>
                  <a:pt x="36064" y="67451"/>
                </a:lnTo>
                <a:lnTo>
                  <a:pt x="0" y="54356"/>
                </a:lnTo>
                <a:lnTo>
                  <a:pt x="4113" y="49904"/>
                </a:lnTo>
                <a:lnTo>
                  <a:pt x="63263" y="37193"/>
                </a:lnTo>
                <a:lnTo>
                  <a:pt x="138510" y="29397"/>
                </a:lnTo>
                <a:lnTo>
                  <a:pt x="185920" y="25744"/>
                </a:lnTo>
                <a:lnTo>
                  <a:pt x="239427" y="22274"/>
                </a:lnTo>
                <a:lnTo>
                  <a:pt x="298714" y="19001"/>
                </a:lnTo>
                <a:lnTo>
                  <a:pt x="363459" y="15938"/>
                </a:lnTo>
                <a:lnTo>
                  <a:pt x="433345" y="13100"/>
                </a:lnTo>
                <a:lnTo>
                  <a:pt x="508051" y="10501"/>
                </a:lnTo>
                <a:lnTo>
                  <a:pt x="587259" y="8155"/>
                </a:lnTo>
                <a:lnTo>
                  <a:pt x="670648" y="6076"/>
                </a:lnTo>
                <a:lnTo>
                  <a:pt x="757900" y="4278"/>
                </a:lnTo>
                <a:lnTo>
                  <a:pt x="848694" y="2775"/>
                </a:lnTo>
                <a:lnTo>
                  <a:pt x="942713" y="1582"/>
                </a:lnTo>
                <a:lnTo>
                  <a:pt x="1039636" y="712"/>
                </a:lnTo>
                <a:lnTo>
                  <a:pt x="1139143" y="180"/>
                </a:lnTo>
                <a:lnTo>
                  <a:pt x="1240917" y="0"/>
                </a:lnTo>
                <a:close/>
              </a:path>
            </a:pathLst>
          </a:custGeom>
          <a:ln w="28575">
            <a:solidFill>
              <a:srgbClr val="000000"/>
            </a:solidFill>
          </a:ln>
        </p:spPr>
        <p:txBody>
          <a:bodyPr wrap="square" lIns="0" tIns="0" rIns="0" bIns="0" rtlCol="0">
            <a:noAutofit/>
          </a:bodyPr>
          <a:lstStyle/>
          <a:p>
            <a:endParaRPr dirty="0"/>
          </a:p>
        </p:txBody>
      </p:sp>
      <p:sp>
        <p:nvSpPr>
          <p:cNvPr id="21" name="bk object 21"/>
          <p:cNvSpPr/>
          <p:nvPr/>
        </p:nvSpPr>
        <p:spPr>
          <a:xfrm>
            <a:off x="686142" y="3468585"/>
            <a:ext cx="1534541" cy="738670"/>
          </a:xfrm>
          <a:custGeom>
            <a:avLst/>
            <a:gdLst/>
            <a:ahLst/>
            <a:cxnLst/>
            <a:rect l="l" t="t" r="r" b="b"/>
            <a:pathLst>
              <a:path w="1534540" h="738670">
                <a:moveTo>
                  <a:pt x="0" y="738670"/>
                </a:moveTo>
                <a:lnTo>
                  <a:pt x="1534541" y="738670"/>
                </a:lnTo>
                <a:lnTo>
                  <a:pt x="1534541" y="0"/>
                </a:lnTo>
                <a:lnTo>
                  <a:pt x="0" y="0"/>
                </a:lnTo>
                <a:lnTo>
                  <a:pt x="0" y="738670"/>
                </a:lnTo>
                <a:close/>
              </a:path>
            </a:pathLst>
          </a:custGeom>
          <a:solidFill>
            <a:srgbClr val="000099"/>
          </a:solidFill>
        </p:spPr>
        <p:txBody>
          <a:bodyPr wrap="square" lIns="0" tIns="0" rIns="0" bIns="0" rtlCol="0">
            <a:noAutofit/>
          </a:bodyPr>
          <a:lstStyle/>
          <a:p>
            <a:endParaRPr dirty="0"/>
          </a:p>
        </p:txBody>
      </p:sp>
      <p:sp>
        <p:nvSpPr>
          <p:cNvPr id="22" name="bk object 22"/>
          <p:cNvSpPr/>
          <p:nvPr/>
        </p:nvSpPr>
        <p:spPr>
          <a:xfrm>
            <a:off x="686142" y="3468585"/>
            <a:ext cx="1534541" cy="738670"/>
          </a:xfrm>
          <a:custGeom>
            <a:avLst/>
            <a:gdLst/>
            <a:ahLst/>
            <a:cxnLst/>
            <a:rect l="l" t="t" r="r" b="b"/>
            <a:pathLst>
              <a:path w="1534540" h="738670">
                <a:moveTo>
                  <a:pt x="0" y="738670"/>
                </a:moveTo>
                <a:lnTo>
                  <a:pt x="1534541" y="738670"/>
                </a:lnTo>
                <a:lnTo>
                  <a:pt x="1534541" y="0"/>
                </a:lnTo>
                <a:lnTo>
                  <a:pt x="0" y="0"/>
                </a:lnTo>
                <a:lnTo>
                  <a:pt x="0" y="738670"/>
                </a:lnTo>
                <a:close/>
              </a:path>
            </a:pathLst>
          </a:custGeom>
          <a:ln w="28574">
            <a:solidFill>
              <a:srgbClr val="000000"/>
            </a:solidFill>
          </a:ln>
        </p:spPr>
        <p:txBody>
          <a:bodyPr wrap="square" lIns="0" tIns="0" rIns="0" bIns="0" rtlCol="0">
            <a:noAutofit/>
          </a:bodyPr>
          <a:lstStyle/>
          <a:p>
            <a:endParaRPr dirty="0"/>
          </a:p>
        </p:txBody>
      </p:sp>
      <p:sp>
        <p:nvSpPr>
          <p:cNvPr id="2" name="Holder 2"/>
          <p:cNvSpPr>
            <a:spLocks noGrp="1"/>
          </p:cNvSpPr>
          <p:nvPr>
            <p:ph type="ftr" sz="quarter" idx="5"/>
          </p:nvPr>
        </p:nvSpPr>
        <p:spPr/>
        <p:txBody>
          <a:bodyPr lIns="0" tIns="0" rIns="0" bIns="0"/>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4" name="Holder 4"/>
          <p:cNvSpPr>
            <a:spLocks noGrp="1"/>
          </p:cNvSpPr>
          <p:nvPr>
            <p:ph type="sldNum" sz="quarter" idx="7"/>
          </p:nvPr>
        </p:nvSpPr>
        <p:spPr/>
        <p:txBody>
          <a:bodyPr lIns="0" tIns="0" rIns="0" bIns="0"/>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089116"/>
            <a:ext cx="9144000" cy="768883"/>
          </a:xfrm>
          <a:custGeom>
            <a:avLst/>
            <a:gdLst/>
            <a:ahLst/>
            <a:cxnLst/>
            <a:rect l="l" t="t" r="r" b="b"/>
            <a:pathLst>
              <a:path w="9144000" h="768883">
                <a:moveTo>
                  <a:pt x="9144000" y="768883"/>
                </a:moveTo>
                <a:lnTo>
                  <a:pt x="9144000" y="0"/>
                </a:lnTo>
                <a:lnTo>
                  <a:pt x="0" y="0"/>
                </a:lnTo>
                <a:lnTo>
                  <a:pt x="0" y="768883"/>
                </a:lnTo>
                <a:lnTo>
                  <a:pt x="9144000" y="768883"/>
                </a:lnTo>
                <a:close/>
              </a:path>
            </a:pathLst>
          </a:custGeom>
          <a:solidFill>
            <a:srgbClr val="1D2E68"/>
          </a:solidFill>
        </p:spPr>
        <p:txBody>
          <a:bodyPr wrap="square" lIns="0" tIns="0" rIns="0" bIns="0" rtlCol="0">
            <a:noAutofit/>
          </a:bodyPr>
          <a:lstStyle/>
          <a:p>
            <a:endParaRPr dirty="0"/>
          </a:p>
        </p:txBody>
      </p:sp>
      <p:sp>
        <p:nvSpPr>
          <p:cNvPr id="17" name="bk object 17"/>
          <p:cNvSpPr/>
          <p:nvPr/>
        </p:nvSpPr>
        <p:spPr>
          <a:xfrm>
            <a:off x="0" y="6089116"/>
            <a:ext cx="9144000" cy="768883"/>
          </a:xfrm>
          <a:custGeom>
            <a:avLst/>
            <a:gdLst/>
            <a:ahLst/>
            <a:cxnLst/>
            <a:rect l="l" t="t" r="r" b="b"/>
            <a:pathLst>
              <a:path w="9144000" h="768883">
                <a:moveTo>
                  <a:pt x="9144000" y="768883"/>
                </a:moveTo>
                <a:lnTo>
                  <a:pt x="9144000" y="0"/>
                </a:lnTo>
                <a:lnTo>
                  <a:pt x="0" y="0"/>
                </a:lnTo>
                <a:lnTo>
                  <a:pt x="0" y="768883"/>
                </a:lnTo>
              </a:path>
            </a:pathLst>
          </a:custGeom>
          <a:ln w="9525">
            <a:solidFill>
              <a:srgbClr val="1D2E68"/>
            </a:solidFill>
          </a:ln>
        </p:spPr>
        <p:txBody>
          <a:bodyPr wrap="square" lIns="0" tIns="0" rIns="0" bIns="0" rtlCol="0">
            <a:noAutofit/>
          </a:bodyPr>
          <a:lstStyle/>
          <a:p>
            <a:endParaRPr dirty="0"/>
          </a:p>
        </p:txBody>
      </p:sp>
      <p:sp>
        <p:nvSpPr>
          <p:cNvPr id="18" name="bk object 18"/>
          <p:cNvSpPr/>
          <p:nvPr/>
        </p:nvSpPr>
        <p:spPr>
          <a:xfrm>
            <a:off x="5708289" y="6128170"/>
            <a:ext cx="602732" cy="658472"/>
          </a:xfrm>
          <a:prstGeom prst="rect">
            <a:avLst/>
          </a:prstGeom>
          <a:blipFill>
            <a:blip r:embed="rId7" cstate="print"/>
            <a:stretch>
              <a:fillRect/>
            </a:stretch>
          </a:blipFill>
        </p:spPr>
        <p:txBody>
          <a:bodyPr wrap="square" lIns="0" tIns="0" rIns="0" bIns="0" rtlCol="0">
            <a:noAutofit/>
          </a:bodyPr>
          <a:lstStyle/>
          <a:p>
            <a:endParaRPr dirty="0"/>
          </a:p>
        </p:txBody>
      </p:sp>
      <p:sp>
        <p:nvSpPr>
          <p:cNvPr id="2" name="Holder 2"/>
          <p:cNvSpPr>
            <a:spLocks noGrp="1"/>
          </p:cNvSpPr>
          <p:nvPr>
            <p:ph type="title"/>
          </p:nvPr>
        </p:nvSpPr>
        <p:spPr>
          <a:xfrm>
            <a:off x="729532" y="56134"/>
            <a:ext cx="7684935" cy="116825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266707" y="1711071"/>
            <a:ext cx="8610585" cy="261459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6466078" y="6308445"/>
            <a:ext cx="1192784" cy="322328"/>
          </a:xfrm>
          <a:prstGeom prst="rect">
            <a:avLst/>
          </a:prstGeom>
        </p:spPr>
        <p:txBody>
          <a:bodyPr wrap="square" lIns="0" tIns="0" rIns="0" bIns="0">
            <a:noAutofit/>
          </a:bodyPr>
          <a:lstStyle/>
          <a:p>
            <a:pPr marL="12700" marR="12700">
              <a:lnSpc>
                <a:spcPts val="1230"/>
              </a:lnSpc>
            </a:pPr>
            <a:r>
              <a:rPr sz="1200" b="1" dirty="0" smtClean="0">
                <a:solidFill>
                  <a:srgbClr val="FFFFFF"/>
                </a:solidFill>
                <a:latin typeface="Arial"/>
                <a:cs typeface="Arial"/>
              </a:rPr>
              <a:t>Fed</a:t>
            </a:r>
            <a:r>
              <a:rPr sz="1200" b="1" spc="5" dirty="0" smtClean="0">
                <a:solidFill>
                  <a:srgbClr val="FFFFFF"/>
                </a:solidFill>
                <a:latin typeface="Arial"/>
                <a:cs typeface="Arial"/>
              </a:rPr>
              <a:t>e</a:t>
            </a:r>
            <a:r>
              <a:rPr sz="1200" b="1" spc="0" dirty="0" smtClean="0">
                <a:solidFill>
                  <a:srgbClr val="FFFFFF"/>
                </a:solidFill>
                <a:latin typeface="Arial"/>
                <a:cs typeface="Arial"/>
              </a:rPr>
              <a:t>ral</a:t>
            </a:r>
            <a:r>
              <a:rPr sz="1200" b="1" spc="-60" dirty="0" smtClean="0">
                <a:solidFill>
                  <a:srgbClr val="FFFFFF"/>
                </a:solidFill>
                <a:latin typeface="Arial"/>
                <a:cs typeface="Arial"/>
              </a:rPr>
              <a:t> </a:t>
            </a:r>
            <a:r>
              <a:rPr sz="1200" b="1" spc="-90" dirty="0" smtClean="0">
                <a:solidFill>
                  <a:srgbClr val="FFFFFF"/>
                </a:solidFill>
                <a:latin typeface="Arial"/>
                <a:cs typeface="Arial"/>
              </a:rPr>
              <a:t>A</a:t>
            </a:r>
            <a:r>
              <a:rPr sz="1200" b="1" spc="-20" dirty="0" smtClean="0">
                <a:solidFill>
                  <a:srgbClr val="FFFFFF"/>
                </a:solidFill>
                <a:latin typeface="Arial"/>
                <a:cs typeface="Arial"/>
              </a:rPr>
              <a:t>v</a:t>
            </a:r>
            <a:r>
              <a:rPr sz="1200" b="1" spc="0" dirty="0" smtClean="0">
                <a:solidFill>
                  <a:srgbClr val="FFFFFF"/>
                </a:solidFill>
                <a:latin typeface="Arial"/>
                <a:cs typeface="Arial"/>
              </a:rPr>
              <a:t>i</a:t>
            </a:r>
            <a:r>
              <a:rPr sz="1200" b="1" spc="5" dirty="0" smtClean="0">
                <a:solidFill>
                  <a:srgbClr val="FFFFFF"/>
                </a:solidFill>
                <a:latin typeface="Arial"/>
                <a:cs typeface="Arial"/>
              </a:rPr>
              <a:t>a</a:t>
            </a:r>
            <a:r>
              <a:rPr sz="1200" b="1" spc="0" dirty="0" smtClean="0">
                <a:solidFill>
                  <a:srgbClr val="FFFFFF"/>
                </a:solidFill>
                <a:latin typeface="Arial"/>
                <a:cs typeface="Arial"/>
              </a:rPr>
              <a:t>tion </a:t>
            </a:r>
            <a:r>
              <a:rPr sz="1200" b="1" spc="-40" dirty="0" smtClean="0">
                <a:solidFill>
                  <a:srgbClr val="FFFFFF"/>
                </a:solidFill>
                <a:latin typeface="Arial"/>
                <a:cs typeface="Arial"/>
              </a:rPr>
              <a:t>A</a:t>
            </a:r>
            <a:r>
              <a:rPr sz="1200" b="1" spc="0" dirty="0" smtClean="0">
                <a:solidFill>
                  <a:srgbClr val="FFFFFF"/>
                </a:solidFill>
                <a:latin typeface="Arial"/>
                <a:cs typeface="Arial"/>
              </a:rPr>
              <a:t>dministration</a:t>
            </a:r>
            <a:endParaRPr sz="1200" dirty="0">
              <a:latin typeface="Arial"/>
              <a:cs typeface="Arial"/>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9/25/2019</a:t>
            </a:fld>
            <a:endParaRPr lang="en-US" dirty="0" smtClean="0"/>
          </a:p>
        </p:txBody>
      </p:sp>
      <p:sp>
        <p:nvSpPr>
          <p:cNvPr id="6" name="Holder 6"/>
          <p:cNvSpPr>
            <a:spLocks noGrp="1"/>
          </p:cNvSpPr>
          <p:nvPr>
            <p:ph type="sldNum" sz="quarter" idx="7"/>
          </p:nvPr>
        </p:nvSpPr>
        <p:spPr>
          <a:xfrm>
            <a:off x="8244713" y="6290055"/>
            <a:ext cx="230632" cy="225328"/>
          </a:xfrm>
          <a:prstGeom prst="rect">
            <a:avLst/>
          </a:prstGeom>
        </p:spPr>
        <p:txBody>
          <a:bodyPr wrap="square" lIns="0" tIns="0" rIns="0" bIns="0">
            <a:noAutofit/>
          </a:bodyPr>
          <a:lstStyle/>
          <a:p>
            <a:pPr marL="25400">
              <a:lnSpc>
                <a:spcPct val="100000"/>
              </a:lnSpc>
            </a:pPr>
            <a:fld id="{81D60167-4931-47E6-BA6A-407CBD079E47}" type="slidenum">
              <a:rPr sz="1400" dirty="0" smtClean="0">
                <a:solidFill>
                  <a:srgbClr val="A6A6A6"/>
                </a:solidFill>
                <a:latin typeface="Times New Roman"/>
                <a:cs typeface="Times New Roman"/>
              </a:rPr>
              <a:t>‹#›</a:t>
            </a:fld>
            <a:endParaRPr sz="1400" dirty="0">
              <a:latin typeface="Times New Roman"/>
              <a:cs typeface="Times New Roman"/>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2286000"/>
          </a:xfrm>
        </p:spPr>
        <p:txBody>
          <a:bodyPr/>
          <a:lstStyle/>
          <a:p>
            <a:pPr algn="ctr" eaLnBrk="1" hangingPunct="1"/>
            <a:r>
              <a:rPr lang="en-US" altLang="en-US" sz="4000" b="1" dirty="0" smtClean="0"/>
              <a:t>KSA Workshop </a:t>
            </a:r>
            <a:br>
              <a:rPr lang="en-US" altLang="en-US" sz="4000" b="1" dirty="0" smtClean="0"/>
            </a:br>
            <a:r>
              <a:rPr lang="en-US" altLang="en-US" sz="4000" b="1" dirty="0" smtClean="0"/>
              <a:t>for</a:t>
            </a:r>
            <a:br>
              <a:rPr lang="en-US" altLang="en-US" sz="4000" b="1" dirty="0" smtClean="0"/>
            </a:br>
            <a:r>
              <a:rPr lang="en-US" altLang="en-US" sz="4000" b="1" dirty="0" smtClean="0"/>
              <a:t>FAA Employees</a:t>
            </a:r>
          </a:p>
        </p:txBody>
      </p:sp>
      <p:sp>
        <p:nvSpPr>
          <p:cNvPr id="2051" name="Rectangle 3"/>
          <p:cNvSpPr>
            <a:spLocks noGrp="1" noChangeArrowheads="1"/>
          </p:cNvSpPr>
          <p:nvPr>
            <p:ph type="subTitle" idx="4294967295"/>
          </p:nvPr>
        </p:nvSpPr>
        <p:spPr>
          <a:xfrm>
            <a:off x="304800" y="2895600"/>
            <a:ext cx="8382000" cy="3048000"/>
          </a:xfrm>
          <a:prstGeom prst="rect">
            <a:avLst/>
          </a:prstGeom>
        </p:spPr>
        <p:txBody>
          <a:bodyPr/>
          <a:lstStyle/>
          <a:p>
            <a:pPr eaLnBrk="1" hangingPunct="1"/>
            <a:endParaRPr lang="en-US" altLang="en-US" sz="2400" b="1" i="1" dirty="0" smtClean="0"/>
          </a:p>
          <a:p>
            <a:pPr eaLnBrk="1" hangingPunct="1"/>
            <a:r>
              <a:rPr lang="en-US" altLang="en-US" sz="2800" b="1" u="sng" dirty="0" smtClean="0"/>
              <a:t>Presented for the NHCFAE:  </a:t>
            </a:r>
          </a:p>
          <a:p>
            <a:pPr eaLnBrk="1" hangingPunct="1"/>
            <a:endParaRPr lang="en-US" altLang="en-US" sz="2800" b="1" dirty="0" smtClean="0"/>
          </a:p>
          <a:p>
            <a:pPr eaLnBrk="1" hangingPunct="1"/>
            <a:r>
              <a:rPr lang="en-US" altLang="en-US" sz="2800" b="1" dirty="0" smtClean="0"/>
              <a:t>Darrin Catania</a:t>
            </a:r>
          </a:p>
          <a:p>
            <a:pPr eaLnBrk="1" hangingPunct="1"/>
            <a:r>
              <a:rPr lang="en-US" altLang="en-US" sz="2800" b="1" dirty="0" smtClean="0"/>
              <a:t>Manager, Technical Evaluations</a:t>
            </a:r>
          </a:p>
          <a:p>
            <a:pPr eaLnBrk="1" hangingPunct="1"/>
            <a:r>
              <a:rPr lang="en-US" altLang="en-US" sz="2800" b="1" dirty="0" smtClean="0"/>
              <a:t>Central Service Center</a:t>
            </a:r>
          </a:p>
          <a:p>
            <a:pPr eaLnBrk="1" hangingPunct="1"/>
            <a:r>
              <a:rPr lang="en-US" altLang="en-US" sz="2800" b="1" dirty="0" smtClean="0"/>
              <a:t>August, 2019</a:t>
            </a:r>
          </a:p>
        </p:txBody>
      </p:sp>
    </p:spTree>
    <p:extLst>
      <p:ext uri="{BB962C8B-B14F-4D97-AF65-F5344CB8AC3E}">
        <p14:creationId xmlns:p14="http://schemas.microsoft.com/office/powerpoint/2010/main" val="147557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5791200"/>
          </a:xfrm>
        </p:spPr>
        <p:txBody>
          <a:bodyPr/>
          <a:lstStyle/>
          <a:p>
            <a:r>
              <a:rPr lang="en-US" sz="4000" dirty="0" smtClean="0"/>
              <a:t>In lieu of providing a KSA narrative response in the text box listed below, each Managerial Selection Factor and/or Technical Factor, </a:t>
            </a:r>
            <a:r>
              <a:rPr lang="en-US" sz="4000" b="1" u="sng" dirty="0" smtClean="0">
                <a:solidFill>
                  <a:srgbClr val="FF0000"/>
                </a:solidFill>
              </a:rPr>
              <a:t>in your work history</a:t>
            </a:r>
            <a:r>
              <a:rPr lang="en-US" sz="4000" dirty="0" smtClean="0"/>
              <a:t>, please include information that </a:t>
            </a:r>
            <a:r>
              <a:rPr lang="en-US" sz="4000" b="1" u="sng" dirty="0" smtClean="0">
                <a:solidFill>
                  <a:srgbClr val="FF0000"/>
                </a:solidFill>
              </a:rPr>
              <a:t>provides specific examples</a:t>
            </a:r>
            <a:r>
              <a:rPr lang="en-US" sz="4000" u="sng" dirty="0" smtClean="0"/>
              <a:t> </a:t>
            </a:r>
            <a:r>
              <a:rPr lang="en-US" sz="4000" dirty="0" smtClean="0"/>
              <a:t>of how you meet the response level or answer you chose for each KSA. </a:t>
            </a:r>
            <a:r>
              <a:rPr lang="en-US" sz="1400" dirty="0" smtClean="0"/>
              <a:t/>
            </a:r>
            <a:br>
              <a:rPr lang="en-US" sz="1400" dirty="0" smtClean="0"/>
            </a:br>
            <a:r>
              <a:rPr lang="en-US" sz="1400" dirty="0"/>
              <a:t/>
            </a:r>
            <a:br>
              <a:rPr lang="en-US" sz="1400" dirty="0"/>
            </a:br>
            <a:endParaRPr lang="en-US" sz="1400" dirty="0"/>
          </a:p>
        </p:txBody>
      </p:sp>
    </p:spTree>
    <p:extLst>
      <p:ext uri="{BB962C8B-B14F-4D97-AF65-F5344CB8AC3E}">
        <p14:creationId xmlns:p14="http://schemas.microsoft.com/office/powerpoint/2010/main" val="3357514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134"/>
            <a:ext cx="8610600" cy="5811266"/>
          </a:xfrm>
        </p:spPr>
        <p:txBody>
          <a:bodyPr/>
          <a:lstStyle/>
          <a:p>
            <a:r>
              <a:rPr lang="en-US" dirty="0" smtClean="0"/>
              <a:t> </a:t>
            </a:r>
            <a:br>
              <a:rPr lang="en-US" dirty="0" smtClean="0"/>
            </a:br>
            <a:r>
              <a:rPr lang="en-US" sz="3600" b="1" u="sng" dirty="0" smtClean="0">
                <a:solidFill>
                  <a:srgbClr val="FF0000"/>
                </a:solidFill>
              </a:rPr>
              <a:t>KSAs and Leadership Dimensions</a:t>
            </a:r>
            <a:br>
              <a:rPr lang="en-US" sz="3600" b="1" u="sng" dirty="0" smtClean="0">
                <a:solidFill>
                  <a:srgbClr val="FF0000"/>
                </a:solidFill>
              </a:rPr>
            </a:br>
            <a:r>
              <a:rPr lang="en-US" sz="3600" b="1" u="sng" dirty="0">
                <a:solidFill>
                  <a:srgbClr val="FF0000"/>
                </a:solidFill>
              </a:rPr>
              <a:t/>
            </a:r>
            <a:br>
              <a:rPr lang="en-US" sz="3600" b="1" u="sng" dirty="0">
                <a:solidFill>
                  <a:srgbClr val="FF0000"/>
                </a:solidFill>
              </a:rPr>
            </a:br>
            <a:r>
              <a:rPr lang="en-US" sz="3600" b="1" u="sng" dirty="0" smtClean="0">
                <a:solidFill>
                  <a:srgbClr val="FF0000"/>
                </a:solidFill>
              </a:rPr>
              <a:t/>
            </a:r>
            <a:br>
              <a:rPr lang="en-US" sz="3600" b="1" u="sng" dirty="0" smtClean="0">
                <a:solidFill>
                  <a:srgbClr val="FF0000"/>
                </a:solidFill>
              </a:rPr>
            </a:br>
            <a:r>
              <a:rPr lang="en-US" sz="3600" dirty="0" smtClean="0">
                <a:solidFill>
                  <a:schemeClr val="tx1"/>
                </a:solidFill>
              </a:rPr>
              <a:t>Usually found in the questionnaire </a:t>
            </a:r>
            <a:r>
              <a:rPr lang="en-US" sz="3600" dirty="0" smtClean="0">
                <a:solidFill>
                  <a:schemeClr val="tx1"/>
                </a:solidFill>
              </a:rPr>
              <a:t>section</a:t>
            </a:r>
            <a:br>
              <a:rPr lang="en-US" sz="3600" dirty="0" smtClean="0">
                <a:solidFill>
                  <a:schemeClr val="tx1"/>
                </a:solidFill>
              </a:rPr>
            </a:br>
            <a:r>
              <a:rPr lang="en-US" sz="3600" dirty="0" smtClean="0">
                <a:solidFill>
                  <a:schemeClr val="tx1"/>
                </a:solidFill>
              </a:rPr>
              <a:t>of the vacancy announcement</a:t>
            </a:r>
            <a:r>
              <a:rPr lang="en-US" sz="3600" dirty="0" smtClean="0">
                <a:solidFill>
                  <a:schemeClr val="tx1"/>
                </a:solidFill>
              </a:rPr>
              <a:t/>
            </a:r>
            <a:br>
              <a:rPr lang="en-US" sz="3600" dirty="0" smtClean="0">
                <a:solidFill>
                  <a:schemeClr val="tx1"/>
                </a:solidFill>
              </a:rPr>
            </a:br>
            <a:r>
              <a:rPr lang="en-US" sz="3600" dirty="0">
                <a:solidFill>
                  <a:schemeClr val="tx1"/>
                </a:solidFill>
              </a:rPr>
              <a:t/>
            </a:r>
            <a:br>
              <a:rPr lang="en-US" sz="3600" dirty="0">
                <a:solidFill>
                  <a:schemeClr val="tx1"/>
                </a:solidFill>
              </a:rPr>
            </a:br>
            <a:r>
              <a:rPr lang="en-US" sz="3600" dirty="0" smtClean="0"/>
              <a:t>Each example to have its own page</a:t>
            </a:r>
            <a:endParaRPr lang="en-US" sz="3600" b="1" u="sng" dirty="0">
              <a:solidFill>
                <a:srgbClr val="FF0000"/>
              </a:solidFill>
            </a:endParaRPr>
          </a:p>
        </p:txBody>
      </p:sp>
    </p:spTree>
    <p:extLst>
      <p:ext uri="{BB962C8B-B14F-4D97-AF65-F5344CB8AC3E}">
        <p14:creationId xmlns:p14="http://schemas.microsoft.com/office/powerpoint/2010/main" val="391805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6134"/>
            <a:ext cx="8534400" cy="5582666"/>
          </a:xfrm>
        </p:spPr>
        <p:txBody>
          <a:bodyPr/>
          <a:lstStyle/>
          <a:p>
            <a:r>
              <a:rPr lang="en-US" sz="2800" b="1" u="sng" dirty="0" smtClean="0">
                <a:solidFill>
                  <a:srgbClr val="FF0000"/>
                </a:solidFill>
              </a:rPr>
              <a:t/>
            </a:r>
            <a:br>
              <a:rPr lang="en-US" sz="2800" b="1" u="sng" dirty="0" smtClean="0">
                <a:solidFill>
                  <a:srgbClr val="FF0000"/>
                </a:solidFill>
              </a:rPr>
            </a:br>
            <a:r>
              <a:rPr lang="en-US" sz="3600" b="1" u="sng" dirty="0" smtClean="0">
                <a:solidFill>
                  <a:srgbClr val="FF0000"/>
                </a:solidFill>
              </a:rPr>
              <a:t>SPRECIALIZED EXPERIENCE  and/or </a:t>
            </a:r>
            <a:br>
              <a:rPr lang="en-US" sz="3600" b="1" u="sng" dirty="0" smtClean="0">
                <a:solidFill>
                  <a:srgbClr val="FF0000"/>
                </a:solidFill>
              </a:rPr>
            </a:br>
            <a:r>
              <a:rPr lang="en-US" sz="3600" b="1" u="sng" dirty="0">
                <a:solidFill>
                  <a:srgbClr val="FF0000"/>
                </a:solidFill>
              </a:rPr>
              <a:t/>
            </a:r>
            <a:br>
              <a:rPr lang="en-US" sz="3600" b="1" u="sng" dirty="0">
                <a:solidFill>
                  <a:srgbClr val="FF0000"/>
                </a:solidFill>
              </a:rPr>
            </a:br>
            <a:r>
              <a:rPr lang="en-US" sz="3600" b="1" u="sng" dirty="0" smtClean="0">
                <a:solidFill>
                  <a:srgbClr val="FF0000"/>
                </a:solidFill>
              </a:rPr>
              <a:t>TECHNICAL EXPERIENCE</a:t>
            </a:r>
            <a:r>
              <a:rPr lang="en-US" sz="2800" b="1" u="sng" dirty="0" smtClean="0">
                <a:solidFill>
                  <a:srgbClr val="FF0000"/>
                </a:solidFill>
              </a:rPr>
              <a:t/>
            </a:r>
            <a:br>
              <a:rPr lang="en-US" sz="2800" b="1" u="sng" dirty="0" smtClean="0">
                <a:solidFill>
                  <a:srgbClr val="FF0000"/>
                </a:solidFill>
              </a:rPr>
            </a:br>
            <a:r>
              <a:rPr lang="en-US" sz="2800" b="1" u="sng" dirty="0">
                <a:solidFill>
                  <a:srgbClr val="FF0000"/>
                </a:solidFill>
              </a:rPr>
              <a:t/>
            </a:r>
            <a:br>
              <a:rPr lang="en-US" sz="2800" b="1" u="sng" dirty="0">
                <a:solidFill>
                  <a:srgbClr val="FF0000"/>
                </a:solidFill>
              </a:rPr>
            </a:br>
            <a:r>
              <a:rPr lang="en-US" sz="2800" b="1" u="sng" dirty="0" smtClean="0">
                <a:solidFill>
                  <a:srgbClr val="FF0000"/>
                </a:solidFill>
              </a:rPr>
              <a:t/>
            </a:r>
            <a:br>
              <a:rPr lang="en-US" sz="2800" b="1" u="sng" dirty="0" smtClean="0">
                <a:solidFill>
                  <a:srgbClr val="FF0000"/>
                </a:solidFill>
              </a:rPr>
            </a:br>
            <a:r>
              <a:rPr lang="en-US" sz="3600" dirty="0" smtClean="0"/>
              <a:t>Usually found within the qualifications section of the vacancy announcement</a:t>
            </a:r>
            <a:br>
              <a:rPr lang="en-US" sz="3600" dirty="0" smtClean="0"/>
            </a:br>
            <a:r>
              <a:rPr lang="en-US" sz="3600" dirty="0"/>
              <a:t/>
            </a:r>
            <a:br>
              <a:rPr lang="en-US" sz="3600" dirty="0"/>
            </a:br>
            <a:r>
              <a:rPr lang="en-US" sz="3600" dirty="0" smtClean="0"/>
              <a:t>Each example to have its own page</a:t>
            </a:r>
            <a:br>
              <a:rPr lang="en-US" sz="3600" dirty="0" smtClean="0"/>
            </a:br>
            <a:r>
              <a:rPr lang="en-US" sz="2800" dirty="0"/>
              <a:t/>
            </a:r>
            <a:br>
              <a:rPr lang="en-US" sz="2800" dirty="0"/>
            </a:br>
            <a:r>
              <a:rPr lang="en-US" sz="2800" dirty="0" smtClean="0"/>
              <a:t/>
            </a:r>
            <a:br>
              <a:rPr lang="en-US" sz="2800" dirty="0" smtClean="0"/>
            </a:br>
            <a:endParaRPr lang="en-US" sz="2800" dirty="0"/>
          </a:p>
        </p:txBody>
      </p:sp>
    </p:spTree>
    <p:extLst>
      <p:ext uri="{BB962C8B-B14F-4D97-AF65-F5344CB8AC3E}">
        <p14:creationId xmlns:p14="http://schemas.microsoft.com/office/powerpoint/2010/main" val="3516157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6134"/>
            <a:ext cx="8763000" cy="5811266"/>
          </a:xfrm>
        </p:spPr>
        <p:txBody>
          <a:bodyPr/>
          <a:lstStyle/>
          <a:p>
            <a:pPr algn="l"/>
            <a:r>
              <a:rPr lang="en-US" sz="4400" b="1" u="sng" dirty="0" smtClean="0">
                <a:solidFill>
                  <a:schemeClr val="tx1"/>
                </a:solidFill>
                <a:latin typeface="Times New Roman" panose="02020603050405020304" pitchFamily="18" charset="0"/>
                <a:cs typeface="Times New Roman" panose="02020603050405020304" pitchFamily="18" charset="0"/>
              </a:rPr>
              <a:t>FORMAT for each</a:t>
            </a:r>
            <a:r>
              <a:rPr lang="en-US" sz="4400" b="1" u="sng" dirty="0" smtClean="0">
                <a:solidFill>
                  <a:srgbClr val="FF0000"/>
                </a:solidFill>
                <a:latin typeface="Times New Roman" panose="02020603050405020304" pitchFamily="18" charset="0"/>
                <a:cs typeface="Times New Roman" panose="02020603050405020304" pitchFamily="18" charset="0"/>
              </a:rPr>
              <a:t/>
            </a:r>
            <a:br>
              <a:rPr lang="en-US" sz="4400" b="1" u="sng" dirty="0" smtClean="0">
                <a:solidFill>
                  <a:srgbClr val="FF0000"/>
                </a:solidFill>
                <a:latin typeface="Times New Roman" panose="02020603050405020304" pitchFamily="18" charset="0"/>
                <a:cs typeface="Times New Roman" panose="02020603050405020304" pitchFamily="18" charset="0"/>
              </a:rPr>
            </a:br>
            <a:r>
              <a:rPr lang="en-US" sz="4400" b="1" u="sng" dirty="0">
                <a:solidFill>
                  <a:srgbClr val="FF0000"/>
                </a:solidFill>
                <a:latin typeface="Times New Roman" panose="02020603050405020304" pitchFamily="18" charset="0"/>
                <a:cs typeface="Times New Roman" panose="02020603050405020304" pitchFamily="18" charset="0"/>
              </a:rPr>
              <a:t/>
            </a:r>
            <a:br>
              <a:rPr lang="en-US" sz="4400" b="1" u="sng" dirty="0">
                <a:solidFill>
                  <a:srgbClr val="FF0000"/>
                </a:solidFill>
                <a:latin typeface="Times New Roman" panose="02020603050405020304" pitchFamily="18" charset="0"/>
                <a:cs typeface="Times New Roman" panose="02020603050405020304" pitchFamily="18" charset="0"/>
              </a:rPr>
            </a:br>
            <a:r>
              <a:rPr lang="en-US" sz="4000" b="1" u="sng" dirty="0" smtClean="0">
                <a:solidFill>
                  <a:srgbClr val="FF0000"/>
                </a:solidFill>
                <a:latin typeface="Times New Roman" panose="02020603050405020304" pitchFamily="18" charset="0"/>
                <a:cs typeface="Times New Roman" panose="02020603050405020304" pitchFamily="18" charset="0"/>
              </a:rPr>
              <a:t>Name</a:t>
            </a:r>
            <a:br>
              <a:rPr lang="en-US" sz="4000" b="1" u="sng" dirty="0" smtClean="0">
                <a:solidFill>
                  <a:srgbClr val="FF0000"/>
                </a:solidFill>
                <a:latin typeface="Times New Roman" panose="02020603050405020304" pitchFamily="18" charset="0"/>
                <a:cs typeface="Times New Roman" panose="02020603050405020304" pitchFamily="18" charset="0"/>
              </a:rPr>
            </a:br>
            <a:r>
              <a:rPr lang="en-US" sz="4000" b="1" u="sng" dirty="0" smtClean="0">
                <a:solidFill>
                  <a:srgbClr val="FF0000"/>
                </a:solidFill>
                <a:latin typeface="Times New Roman" panose="02020603050405020304" pitchFamily="18" charset="0"/>
                <a:cs typeface="Times New Roman" panose="02020603050405020304" pitchFamily="18" charset="0"/>
              </a:rPr>
              <a:t/>
            </a:r>
            <a:br>
              <a:rPr lang="en-US" sz="4000" b="1" u="sng" dirty="0" smtClean="0">
                <a:solidFill>
                  <a:srgbClr val="FF0000"/>
                </a:solidFill>
                <a:latin typeface="Times New Roman" panose="02020603050405020304" pitchFamily="18" charset="0"/>
                <a:cs typeface="Times New Roman" panose="02020603050405020304" pitchFamily="18" charset="0"/>
              </a:rPr>
            </a:br>
            <a:r>
              <a:rPr lang="en-US" sz="4000" b="1" u="sng" dirty="0" smtClean="0">
                <a:solidFill>
                  <a:srgbClr val="FF0000"/>
                </a:solidFill>
                <a:latin typeface="Times New Roman" panose="02020603050405020304" pitchFamily="18" charset="0"/>
                <a:cs typeface="Times New Roman" panose="02020603050405020304" pitchFamily="18" charset="0"/>
              </a:rPr>
              <a:t>Vacancy Announcement</a:t>
            </a:r>
            <a:br>
              <a:rPr lang="en-US" sz="4000" b="1" u="sng" dirty="0" smtClean="0">
                <a:solidFill>
                  <a:srgbClr val="FF0000"/>
                </a:solidFill>
                <a:latin typeface="Times New Roman" panose="02020603050405020304" pitchFamily="18" charset="0"/>
                <a:cs typeface="Times New Roman" panose="02020603050405020304" pitchFamily="18" charset="0"/>
              </a:rPr>
            </a:br>
            <a:r>
              <a:rPr lang="en-US" sz="4000" b="1" u="sng" dirty="0" smtClean="0">
                <a:solidFill>
                  <a:srgbClr val="FF0000"/>
                </a:solidFill>
                <a:latin typeface="Times New Roman" panose="02020603050405020304" pitchFamily="18" charset="0"/>
                <a:cs typeface="Times New Roman" panose="02020603050405020304" pitchFamily="18" charset="0"/>
              </a:rPr>
              <a:t/>
            </a:r>
            <a:br>
              <a:rPr lang="en-US" sz="4000" b="1" u="sng" dirty="0" smtClean="0">
                <a:solidFill>
                  <a:srgbClr val="FF0000"/>
                </a:solidFill>
                <a:latin typeface="Times New Roman" panose="02020603050405020304" pitchFamily="18" charset="0"/>
                <a:cs typeface="Times New Roman" panose="02020603050405020304" pitchFamily="18" charset="0"/>
              </a:rPr>
            </a:br>
            <a:r>
              <a:rPr lang="en-US" sz="4000" b="1" u="sng" dirty="0" smtClean="0">
                <a:solidFill>
                  <a:srgbClr val="FF0000"/>
                </a:solidFill>
                <a:latin typeface="Times New Roman" panose="02020603050405020304" pitchFamily="18" charset="0"/>
                <a:cs typeface="Times New Roman" panose="02020603050405020304" pitchFamily="18" charset="0"/>
              </a:rPr>
              <a:t>KSA 1, </a:t>
            </a:r>
            <a:r>
              <a:rPr lang="en-US" sz="4000" b="1" u="sng" dirty="0" smtClean="0">
                <a:solidFill>
                  <a:srgbClr val="FF0000"/>
                </a:solidFill>
                <a:latin typeface="Times New Roman" panose="02020603050405020304" pitchFamily="18" charset="0"/>
                <a:cs typeface="Times New Roman" panose="02020603050405020304" pitchFamily="18" charset="0"/>
              </a:rPr>
              <a:t>or Leadership </a:t>
            </a:r>
            <a:r>
              <a:rPr lang="en-US" sz="4000" b="1" u="sng" dirty="0" err="1" smtClean="0">
                <a:solidFill>
                  <a:srgbClr val="FF0000"/>
                </a:solidFill>
                <a:latin typeface="Times New Roman" panose="02020603050405020304" pitchFamily="18" charset="0"/>
                <a:cs typeface="Times New Roman" panose="02020603050405020304" pitchFamily="18" charset="0"/>
              </a:rPr>
              <a:t>Demension</a:t>
            </a:r>
            <a:r>
              <a:rPr lang="en-US" sz="4000" b="1" u="sng" dirty="0" smtClean="0">
                <a:solidFill>
                  <a:srgbClr val="FF0000"/>
                </a:solidFill>
                <a:latin typeface="Times New Roman" panose="02020603050405020304" pitchFamily="18" charset="0"/>
                <a:cs typeface="Times New Roman" panose="02020603050405020304" pitchFamily="18" charset="0"/>
              </a:rPr>
              <a:t> 1</a:t>
            </a:r>
            <a:r>
              <a:rPr lang="en-US" sz="4000" b="1" u="sng" dirty="0" smtClean="0">
                <a:solidFill>
                  <a:srgbClr val="FF0000"/>
                </a:solidFill>
                <a:latin typeface="Times New Roman" panose="02020603050405020304" pitchFamily="18" charset="0"/>
                <a:cs typeface="Times New Roman" panose="02020603050405020304" pitchFamily="18" charset="0"/>
              </a:rPr>
              <a:t>, </a:t>
            </a:r>
            <a:r>
              <a:rPr lang="en-US" sz="4000" b="1" u="sng" dirty="0" smtClean="0">
                <a:solidFill>
                  <a:srgbClr val="FF0000"/>
                </a:solidFill>
                <a:latin typeface="Times New Roman" panose="02020603050405020304" pitchFamily="18" charset="0"/>
                <a:cs typeface="Times New Roman" panose="02020603050405020304" pitchFamily="18" charset="0"/>
              </a:rPr>
              <a:t>or Spec </a:t>
            </a:r>
            <a:r>
              <a:rPr lang="en-US" sz="4000" b="1" u="sng" dirty="0" err="1" smtClean="0">
                <a:solidFill>
                  <a:srgbClr val="FF0000"/>
                </a:solidFill>
                <a:latin typeface="Times New Roman" panose="02020603050405020304" pitchFamily="18" charset="0"/>
                <a:cs typeface="Times New Roman" panose="02020603050405020304" pitchFamily="18" charset="0"/>
              </a:rPr>
              <a:t>Exp</a:t>
            </a:r>
            <a:r>
              <a:rPr lang="en-US" sz="4000" b="1" u="sng" dirty="0" smtClean="0">
                <a:solidFill>
                  <a:srgbClr val="FF0000"/>
                </a:solidFill>
                <a:latin typeface="Times New Roman" panose="02020603050405020304" pitchFamily="18" charset="0"/>
                <a:cs typeface="Times New Roman" panose="02020603050405020304" pitchFamily="18" charset="0"/>
              </a:rPr>
              <a:t> / Tech </a:t>
            </a:r>
            <a:r>
              <a:rPr lang="en-US" sz="4000" b="1" u="sng" dirty="0" err="1" smtClean="0">
                <a:solidFill>
                  <a:srgbClr val="FF0000"/>
                </a:solidFill>
                <a:latin typeface="Times New Roman" panose="02020603050405020304" pitchFamily="18" charset="0"/>
                <a:cs typeface="Times New Roman" panose="02020603050405020304" pitchFamily="18" charset="0"/>
              </a:rPr>
              <a:t>Exp</a:t>
            </a:r>
            <a:r>
              <a:rPr lang="en-US" sz="4400" b="1" u="sng" dirty="0" smtClean="0">
                <a:solidFill>
                  <a:srgbClr val="FF0000"/>
                </a:solidFill>
                <a:latin typeface="Times New Roman" panose="02020603050405020304" pitchFamily="18" charset="0"/>
                <a:cs typeface="Times New Roman" panose="02020603050405020304" pitchFamily="18" charset="0"/>
              </a:rPr>
              <a:t/>
            </a:r>
            <a:br>
              <a:rPr lang="en-US" sz="4400" b="1" u="sng" dirty="0" smtClean="0">
                <a:solidFill>
                  <a:srgbClr val="FF0000"/>
                </a:solidFill>
                <a:latin typeface="Times New Roman" panose="02020603050405020304" pitchFamily="18" charset="0"/>
                <a:cs typeface="Times New Roman" panose="02020603050405020304" pitchFamily="18" charset="0"/>
              </a:rPr>
            </a:br>
            <a:r>
              <a:rPr lang="en-US" sz="4400" b="1" u="sng" dirty="0">
                <a:solidFill>
                  <a:srgbClr val="FF0000"/>
                </a:solidFill>
                <a:latin typeface="Times New Roman" panose="02020603050405020304" pitchFamily="18" charset="0"/>
                <a:cs typeface="Times New Roman" panose="02020603050405020304" pitchFamily="18" charset="0"/>
              </a:rPr>
              <a:t/>
            </a:r>
            <a:br>
              <a:rPr lang="en-US" sz="4400" b="1" u="sng" dirty="0">
                <a:solidFill>
                  <a:srgbClr val="FF0000"/>
                </a:solidFill>
                <a:latin typeface="Times New Roman" panose="02020603050405020304" pitchFamily="18" charset="0"/>
                <a:cs typeface="Times New Roman" panose="02020603050405020304" pitchFamily="18" charset="0"/>
              </a:rPr>
            </a:br>
            <a:endParaRPr lang="en-US" sz="4400"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865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532" y="56135"/>
            <a:ext cx="7684935" cy="705866"/>
          </a:xfrm>
        </p:spPr>
        <p:txBody>
          <a:bodyPr/>
          <a:lstStyle/>
          <a:p>
            <a:pPr algn="ctr"/>
            <a:r>
              <a:rPr lang="en-US" sz="3600" b="1" dirty="0" smtClean="0"/>
              <a:t>More on writing KSAs</a:t>
            </a:r>
            <a:endParaRPr lang="en-US" sz="3600" b="1" dirty="0"/>
          </a:p>
        </p:txBody>
      </p:sp>
      <p:sp>
        <p:nvSpPr>
          <p:cNvPr id="3" name="Content Placeholder 2"/>
          <p:cNvSpPr>
            <a:spLocks noGrp="1"/>
          </p:cNvSpPr>
          <p:nvPr>
            <p:ph idx="1"/>
          </p:nvPr>
        </p:nvSpPr>
        <p:spPr>
          <a:xfrm>
            <a:off x="533400" y="914400"/>
            <a:ext cx="8343892" cy="5105400"/>
          </a:xfrm>
        </p:spPr>
        <p:txBody>
          <a:bodyPr/>
          <a:lstStyle/>
          <a:p>
            <a:pPr marL="457200" indent="-457200">
              <a:lnSpc>
                <a:spcPct val="80000"/>
              </a:lnSpc>
              <a:buFont typeface="Arial" panose="020B0604020202020204" pitchFamily="34" charset="0"/>
              <a:buChar char="•"/>
            </a:pPr>
            <a:r>
              <a:rPr lang="en-US" altLang="en-US" sz="3200" dirty="0" smtClean="0"/>
              <a:t>Be precise and to the point</a:t>
            </a:r>
          </a:p>
          <a:p>
            <a:pPr marL="457200" indent="-457200">
              <a:lnSpc>
                <a:spcPct val="80000"/>
              </a:lnSpc>
              <a:buFont typeface="Arial" panose="020B0604020202020204" pitchFamily="34" charset="0"/>
              <a:buChar char="•"/>
            </a:pPr>
            <a:endParaRPr lang="en-US" altLang="en-US" sz="3200" dirty="0" smtClean="0"/>
          </a:p>
          <a:p>
            <a:pPr marL="457200" indent="-457200">
              <a:lnSpc>
                <a:spcPct val="80000"/>
              </a:lnSpc>
              <a:buFont typeface="Arial" panose="020B0604020202020204" pitchFamily="34" charset="0"/>
              <a:buChar char="•"/>
            </a:pPr>
            <a:r>
              <a:rPr lang="en-US" altLang="en-US" sz="3200" dirty="0" smtClean="0"/>
              <a:t>Give specific examples that relate to the KSAs provided / contained with the announcement</a:t>
            </a:r>
          </a:p>
          <a:p>
            <a:pPr marL="457200" indent="-457200">
              <a:lnSpc>
                <a:spcPct val="80000"/>
              </a:lnSpc>
              <a:buFont typeface="Arial" panose="020B0604020202020204" pitchFamily="34" charset="0"/>
              <a:buChar char="•"/>
            </a:pPr>
            <a:endParaRPr lang="en-US" altLang="en-US" sz="3200" dirty="0" smtClean="0"/>
          </a:p>
          <a:p>
            <a:pPr marL="457200" indent="-457200">
              <a:lnSpc>
                <a:spcPct val="80000"/>
              </a:lnSpc>
              <a:buFont typeface="Arial" panose="020B0604020202020204" pitchFamily="34" charset="0"/>
              <a:buChar char="•"/>
            </a:pPr>
            <a:r>
              <a:rPr lang="en-US" altLang="en-US" sz="3200" dirty="0" smtClean="0"/>
              <a:t>Identify the criteria or standard that was met or exceeded </a:t>
            </a:r>
          </a:p>
          <a:p>
            <a:pPr marL="457200" indent="-457200">
              <a:lnSpc>
                <a:spcPct val="80000"/>
              </a:lnSpc>
              <a:buFont typeface="Arial" panose="020B0604020202020204" pitchFamily="34" charset="0"/>
              <a:buChar char="•"/>
            </a:pPr>
            <a:endParaRPr lang="en-US" altLang="en-US" sz="3200" dirty="0" smtClean="0"/>
          </a:p>
          <a:p>
            <a:pPr marL="457200" indent="-457200">
              <a:lnSpc>
                <a:spcPct val="80000"/>
              </a:lnSpc>
              <a:buFont typeface="Arial" panose="020B0604020202020204" pitchFamily="34" charset="0"/>
              <a:buChar char="•"/>
            </a:pPr>
            <a:r>
              <a:rPr lang="en-US" altLang="en-US" sz="3200" dirty="0" smtClean="0"/>
              <a:t>Identify the skills, resources, or guidelines used</a:t>
            </a:r>
          </a:p>
          <a:p>
            <a:pPr marL="457200" indent="-457200">
              <a:lnSpc>
                <a:spcPct val="80000"/>
              </a:lnSpc>
              <a:buFont typeface="Arial" panose="020B0604020202020204" pitchFamily="34" charset="0"/>
              <a:buChar char="•"/>
            </a:pPr>
            <a:endParaRPr lang="en-US" altLang="en-US" sz="3200" dirty="0" smtClean="0"/>
          </a:p>
          <a:p>
            <a:pPr marL="457200" indent="-457200">
              <a:lnSpc>
                <a:spcPct val="80000"/>
              </a:lnSpc>
              <a:buFont typeface="Arial" panose="020B0604020202020204" pitchFamily="34" charset="0"/>
              <a:buChar char="•"/>
            </a:pPr>
            <a:r>
              <a:rPr lang="en-US" altLang="en-US" sz="3200" dirty="0" smtClean="0"/>
              <a:t>Address any special problems </a:t>
            </a:r>
            <a:r>
              <a:rPr lang="en-US" altLang="en-US" sz="3200" b="1" u="sng" dirty="0" smtClean="0">
                <a:solidFill>
                  <a:srgbClr val="FF0000"/>
                </a:solidFill>
              </a:rPr>
              <a:t>you</a:t>
            </a:r>
            <a:r>
              <a:rPr lang="en-US" altLang="en-US" sz="3200" dirty="0" smtClean="0"/>
              <a:t> solved</a:t>
            </a:r>
            <a:r>
              <a:rPr lang="en-US" altLang="en-US" sz="2800" dirty="0" smtClean="0"/>
              <a:t>				</a:t>
            </a:r>
          </a:p>
          <a:p>
            <a:endParaRPr lang="en-US" dirty="0"/>
          </a:p>
        </p:txBody>
      </p:sp>
    </p:spTree>
    <p:extLst>
      <p:ext uri="{BB962C8B-B14F-4D97-AF65-F5344CB8AC3E}">
        <p14:creationId xmlns:p14="http://schemas.microsoft.com/office/powerpoint/2010/main" val="2218196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US" altLang="en-US" sz="4400" u="sng" dirty="0" smtClean="0"/>
              <a:t>STAR Format</a:t>
            </a:r>
          </a:p>
        </p:txBody>
      </p:sp>
      <p:sp>
        <p:nvSpPr>
          <p:cNvPr id="3" name="Content Placeholder 2"/>
          <p:cNvSpPr>
            <a:spLocks noGrp="1"/>
          </p:cNvSpPr>
          <p:nvPr>
            <p:ph idx="1"/>
          </p:nvPr>
        </p:nvSpPr>
        <p:spPr>
          <a:xfrm>
            <a:off x="457200" y="1224389"/>
            <a:ext cx="8229600" cy="4901774"/>
          </a:xfrm>
        </p:spPr>
        <p:txBody>
          <a:bodyPr/>
          <a:lstStyle/>
          <a:p>
            <a:pPr eaLnBrk="1" hangingPunct="1">
              <a:defRPr/>
            </a:pPr>
            <a:r>
              <a:rPr lang="en-US" sz="2800" b="1" i="1" u="sng" dirty="0" smtClean="0"/>
              <a:t>Situation</a:t>
            </a:r>
            <a:r>
              <a:rPr lang="en-US" sz="2800" b="1" u="sng" dirty="0" smtClean="0"/>
              <a:t>:</a:t>
            </a:r>
            <a:r>
              <a:rPr lang="en-US" sz="2800" u="sng" dirty="0" smtClean="0"/>
              <a:t> </a:t>
            </a:r>
            <a:r>
              <a:rPr lang="en-US" sz="2800" dirty="0" smtClean="0"/>
              <a:t>Present a recent situation or </a:t>
            </a:r>
            <a:r>
              <a:rPr lang="en-US" sz="2800" dirty="0"/>
              <a:t>challenge </a:t>
            </a:r>
            <a:r>
              <a:rPr lang="en-US" sz="2800" dirty="0" smtClean="0"/>
              <a:t>in which </a:t>
            </a:r>
            <a:r>
              <a:rPr lang="en-US" sz="2800" b="1" u="sng" dirty="0" smtClean="0">
                <a:solidFill>
                  <a:srgbClr val="FF0000"/>
                </a:solidFill>
              </a:rPr>
              <a:t>you</a:t>
            </a:r>
            <a:r>
              <a:rPr lang="en-US" sz="2800" dirty="0" smtClean="0"/>
              <a:t> found yourself in</a:t>
            </a:r>
          </a:p>
          <a:p>
            <a:pPr eaLnBrk="1" hangingPunct="1">
              <a:defRPr/>
            </a:pPr>
            <a:endParaRPr lang="en-US" sz="2800" dirty="0" smtClean="0"/>
          </a:p>
          <a:p>
            <a:pPr eaLnBrk="1" hangingPunct="1">
              <a:defRPr/>
            </a:pPr>
            <a:r>
              <a:rPr lang="en-US" sz="2800" b="1" i="1" u="sng" dirty="0" smtClean="0"/>
              <a:t>Task:</a:t>
            </a:r>
            <a:r>
              <a:rPr lang="en-US" sz="2800" b="1" u="sng" dirty="0" smtClean="0"/>
              <a:t> </a:t>
            </a:r>
            <a:r>
              <a:rPr lang="en-US" sz="2800" dirty="0" smtClean="0"/>
              <a:t>What did </a:t>
            </a:r>
            <a:r>
              <a:rPr lang="en-US" sz="2800" b="1" u="sng" dirty="0" smtClean="0">
                <a:solidFill>
                  <a:srgbClr val="FF0000"/>
                </a:solidFill>
              </a:rPr>
              <a:t>you</a:t>
            </a:r>
            <a:r>
              <a:rPr lang="en-US" sz="2800" dirty="0" smtClean="0"/>
              <a:t> have to achieve? The reader will be looking to see what </a:t>
            </a:r>
            <a:r>
              <a:rPr lang="en-US" sz="2800" b="1" u="sng" dirty="0" smtClean="0">
                <a:solidFill>
                  <a:srgbClr val="FF0000"/>
                </a:solidFill>
              </a:rPr>
              <a:t>you</a:t>
            </a:r>
            <a:r>
              <a:rPr lang="en-US" sz="2800" dirty="0" smtClean="0"/>
              <a:t> were trying to achieve from the situation</a:t>
            </a:r>
          </a:p>
          <a:p>
            <a:pPr marL="0" indent="0" eaLnBrk="1" hangingPunct="1">
              <a:buFontTx/>
              <a:buNone/>
              <a:defRPr/>
            </a:pPr>
            <a:endParaRPr lang="en-US" sz="2800" dirty="0"/>
          </a:p>
          <a:p>
            <a:pPr>
              <a:defRPr/>
            </a:pPr>
            <a:r>
              <a:rPr lang="en-US" sz="2800" b="1" i="1" u="sng" dirty="0"/>
              <a:t>Action</a:t>
            </a:r>
            <a:r>
              <a:rPr lang="en-US" sz="2800" b="1" u="sng" dirty="0"/>
              <a:t>: </a:t>
            </a:r>
            <a:r>
              <a:rPr lang="en-US" sz="2800" dirty="0"/>
              <a:t>What did </a:t>
            </a:r>
            <a:r>
              <a:rPr lang="en-US" sz="2800" b="1" u="sng" dirty="0">
                <a:solidFill>
                  <a:srgbClr val="FF0000"/>
                </a:solidFill>
              </a:rPr>
              <a:t>you</a:t>
            </a:r>
            <a:r>
              <a:rPr lang="en-US" sz="2800" dirty="0"/>
              <a:t> do? The reader will be looking for information on what </a:t>
            </a:r>
            <a:r>
              <a:rPr lang="en-US" sz="2800" b="1" u="sng" dirty="0">
                <a:solidFill>
                  <a:srgbClr val="FF0000"/>
                </a:solidFill>
              </a:rPr>
              <a:t>you</a:t>
            </a:r>
            <a:r>
              <a:rPr lang="en-US" sz="2800" dirty="0"/>
              <a:t> did, why </a:t>
            </a:r>
            <a:r>
              <a:rPr lang="en-US" sz="2800" b="1" u="sng" dirty="0">
                <a:solidFill>
                  <a:srgbClr val="FF0000"/>
                </a:solidFill>
              </a:rPr>
              <a:t>you</a:t>
            </a:r>
            <a:r>
              <a:rPr lang="en-US" sz="2800" dirty="0"/>
              <a:t> did it and what the alternatives were</a:t>
            </a:r>
          </a:p>
          <a:p>
            <a:pPr marL="0" indent="0" eaLnBrk="1" hangingPunct="1">
              <a:buFontTx/>
              <a:buNone/>
              <a:defRPr/>
            </a:pPr>
            <a:endParaRPr lang="en-US" sz="2200" dirty="0" smtClean="0"/>
          </a:p>
          <a:p>
            <a:pPr eaLnBrk="1" hangingPunct="1">
              <a:defRPr/>
            </a:pPr>
            <a:endParaRPr lang="en-US" sz="2000" dirty="0" smtClean="0"/>
          </a:p>
        </p:txBody>
      </p:sp>
    </p:spTree>
    <p:extLst>
      <p:ext uri="{BB962C8B-B14F-4D97-AF65-F5344CB8AC3E}">
        <p14:creationId xmlns:p14="http://schemas.microsoft.com/office/powerpoint/2010/main" val="247191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6707" y="533400"/>
            <a:ext cx="8610585" cy="5257800"/>
          </a:xfrm>
        </p:spPr>
        <p:txBody>
          <a:bodyPr/>
          <a:lstStyle/>
          <a:p>
            <a:pPr eaLnBrk="1" hangingPunct="1">
              <a:defRPr/>
            </a:pPr>
            <a:r>
              <a:rPr lang="en-US" sz="3600" b="1" i="1" u="sng" dirty="0" smtClean="0"/>
              <a:t>Result</a:t>
            </a:r>
            <a:r>
              <a:rPr lang="en-US" sz="3600" b="1" dirty="0" smtClean="0"/>
              <a:t>: </a:t>
            </a:r>
          </a:p>
          <a:p>
            <a:pPr eaLnBrk="1" hangingPunct="1">
              <a:defRPr/>
            </a:pPr>
            <a:endParaRPr lang="en-US" sz="3600" b="1" dirty="0"/>
          </a:p>
          <a:p>
            <a:pPr eaLnBrk="1" hangingPunct="1">
              <a:defRPr/>
            </a:pPr>
            <a:r>
              <a:rPr lang="en-US" sz="3600" dirty="0" smtClean="0"/>
              <a:t>What </a:t>
            </a:r>
            <a:r>
              <a:rPr lang="en-US" sz="3600" dirty="0"/>
              <a:t>was the outcome of </a:t>
            </a:r>
            <a:r>
              <a:rPr lang="en-US" sz="3600" b="1" u="sng" dirty="0">
                <a:solidFill>
                  <a:srgbClr val="FF0000"/>
                </a:solidFill>
              </a:rPr>
              <a:t>your</a:t>
            </a:r>
            <a:r>
              <a:rPr lang="en-US" sz="3600" dirty="0"/>
              <a:t> actions? </a:t>
            </a:r>
            <a:endParaRPr lang="en-US" sz="3600" dirty="0" smtClean="0"/>
          </a:p>
          <a:p>
            <a:pPr eaLnBrk="1" hangingPunct="1">
              <a:defRPr/>
            </a:pPr>
            <a:endParaRPr lang="en-US" sz="3600" dirty="0"/>
          </a:p>
          <a:p>
            <a:pPr eaLnBrk="1" hangingPunct="1">
              <a:defRPr/>
            </a:pPr>
            <a:r>
              <a:rPr lang="en-US" sz="3600" dirty="0" smtClean="0"/>
              <a:t>What </a:t>
            </a:r>
            <a:r>
              <a:rPr lang="en-US" sz="3600" dirty="0"/>
              <a:t>did </a:t>
            </a:r>
            <a:r>
              <a:rPr lang="en-US" sz="3600" b="1" u="sng" dirty="0">
                <a:solidFill>
                  <a:srgbClr val="FF0000"/>
                </a:solidFill>
              </a:rPr>
              <a:t>you </a:t>
            </a:r>
            <a:r>
              <a:rPr lang="en-US" sz="3600" dirty="0"/>
              <a:t>achieve through </a:t>
            </a:r>
            <a:r>
              <a:rPr lang="en-US" sz="3600" b="1" u="sng" dirty="0">
                <a:solidFill>
                  <a:srgbClr val="FF0000"/>
                </a:solidFill>
              </a:rPr>
              <a:t>your </a:t>
            </a:r>
            <a:r>
              <a:rPr lang="en-US" sz="3600" dirty="0"/>
              <a:t>actions and did </a:t>
            </a:r>
            <a:r>
              <a:rPr lang="en-US" sz="3600" b="1" u="sng" dirty="0">
                <a:solidFill>
                  <a:srgbClr val="FF0000"/>
                </a:solidFill>
              </a:rPr>
              <a:t>you</a:t>
            </a:r>
            <a:r>
              <a:rPr lang="en-US" sz="3600" dirty="0"/>
              <a:t> meet your objectives? </a:t>
            </a:r>
            <a:endParaRPr lang="en-US" sz="3600" dirty="0" smtClean="0"/>
          </a:p>
          <a:p>
            <a:pPr eaLnBrk="1" hangingPunct="1">
              <a:defRPr/>
            </a:pPr>
            <a:endParaRPr lang="en-US" sz="3600" dirty="0"/>
          </a:p>
          <a:p>
            <a:pPr eaLnBrk="1" hangingPunct="1">
              <a:defRPr/>
            </a:pPr>
            <a:r>
              <a:rPr lang="en-US" sz="3600" dirty="0" smtClean="0"/>
              <a:t>What </a:t>
            </a:r>
            <a:r>
              <a:rPr lang="en-US" sz="3600" dirty="0"/>
              <a:t>did </a:t>
            </a:r>
            <a:r>
              <a:rPr lang="en-US" sz="3600" b="1" u="sng" dirty="0">
                <a:solidFill>
                  <a:srgbClr val="FF0000"/>
                </a:solidFill>
              </a:rPr>
              <a:t>you</a:t>
            </a:r>
            <a:r>
              <a:rPr lang="en-US" sz="3600" dirty="0"/>
              <a:t> learn from this experience and have </a:t>
            </a:r>
            <a:r>
              <a:rPr lang="en-US" sz="3600" b="1" u="sng" dirty="0">
                <a:solidFill>
                  <a:srgbClr val="FF0000"/>
                </a:solidFill>
              </a:rPr>
              <a:t>you</a:t>
            </a:r>
            <a:r>
              <a:rPr lang="en-US" sz="3600" dirty="0"/>
              <a:t> used this learning since?</a:t>
            </a:r>
          </a:p>
        </p:txBody>
      </p:sp>
    </p:spTree>
    <p:extLst>
      <p:ext uri="{BB962C8B-B14F-4D97-AF65-F5344CB8AC3E}">
        <p14:creationId xmlns:p14="http://schemas.microsoft.com/office/powerpoint/2010/main" val="2239878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56134"/>
            <a:ext cx="8686800" cy="1168255"/>
          </a:xfrm>
        </p:spPr>
        <p:txBody>
          <a:bodyPr/>
          <a:lstStyle/>
          <a:p>
            <a:pPr algn="ctr" eaLnBrk="1" hangingPunct="1"/>
            <a:r>
              <a:rPr lang="en-US" altLang="en-US" sz="4000" u="sng" dirty="0" smtClean="0"/>
              <a:t>At minimum, your </a:t>
            </a:r>
            <a:r>
              <a:rPr lang="en-US" altLang="en-US" sz="4000" u="sng" dirty="0" smtClean="0"/>
              <a:t>KSAs should show</a:t>
            </a:r>
          </a:p>
        </p:txBody>
      </p:sp>
      <p:sp>
        <p:nvSpPr>
          <p:cNvPr id="3075" name="Rectangle 3"/>
          <p:cNvSpPr>
            <a:spLocks noGrp="1" noChangeArrowheads="1"/>
          </p:cNvSpPr>
          <p:nvPr>
            <p:ph type="body" idx="1"/>
          </p:nvPr>
        </p:nvSpPr>
        <p:spPr>
          <a:xfrm>
            <a:off x="533400" y="914400"/>
            <a:ext cx="8305800" cy="5211763"/>
          </a:xfrm>
        </p:spPr>
        <p:txBody>
          <a:bodyPr/>
          <a:lstStyle/>
          <a:p>
            <a:pPr eaLnBrk="1" hangingPunct="1">
              <a:lnSpc>
                <a:spcPct val="90000"/>
              </a:lnSpc>
              <a:buFontTx/>
              <a:buNone/>
              <a:defRPr/>
            </a:pPr>
            <a:endParaRPr lang="en-US" altLang="en-US" sz="2800" b="1" i="1" dirty="0" smtClean="0"/>
          </a:p>
          <a:p>
            <a:pPr marL="457200" indent="-457200" eaLnBrk="1" hangingPunct="1">
              <a:lnSpc>
                <a:spcPct val="90000"/>
              </a:lnSpc>
              <a:buFont typeface="Arial" panose="020B0604020202020204" pitchFamily="34" charset="0"/>
              <a:buChar char="•"/>
              <a:defRPr/>
            </a:pPr>
            <a:r>
              <a:rPr lang="en-US" altLang="en-US" sz="3000" b="1" i="1" dirty="0" smtClean="0"/>
              <a:t>What</a:t>
            </a:r>
            <a:r>
              <a:rPr lang="en-US" altLang="en-US" sz="3000" dirty="0" smtClean="0"/>
              <a:t> action did </a:t>
            </a:r>
            <a:r>
              <a:rPr lang="en-US" altLang="en-US" sz="3000" b="1" i="1" u="sng" dirty="0" smtClean="0">
                <a:solidFill>
                  <a:srgbClr val="FF0000"/>
                </a:solidFill>
              </a:rPr>
              <a:t>you</a:t>
            </a:r>
            <a:r>
              <a:rPr lang="en-US" altLang="en-US" sz="3000" b="1" i="1" dirty="0" smtClean="0"/>
              <a:t> </a:t>
            </a:r>
            <a:r>
              <a:rPr lang="en-US" altLang="en-US" sz="3000" dirty="0" smtClean="0"/>
              <a:t>perform?  </a:t>
            </a:r>
          </a:p>
          <a:p>
            <a:pPr eaLnBrk="1" hangingPunct="1">
              <a:lnSpc>
                <a:spcPct val="90000"/>
              </a:lnSpc>
              <a:defRPr/>
            </a:pPr>
            <a:r>
              <a:rPr lang="en-US" altLang="en-US" sz="3000" dirty="0"/>
              <a:t>	</a:t>
            </a:r>
            <a:r>
              <a:rPr lang="en-US" altLang="en-US" sz="3000" dirty="0" smtClean="0"/>
              <a:t>	Not “WE”, but </a:t>
            </a:r>
            <a:r>
              <a:rPr lang="en-US" altLang="en-US" sz="3000" b="1" u="sng" dirty="0" smtClean="0">
                <a:solidFill>
                  <a:srgbClr val="FF0000"/>
                </a:solidFill>
              </a:rPr>
              <a:t>YOU!</a:t>
            </a:r>
          </a:p>
          <a:p>
            <a:pPr marL="457200" indent="-457200" eaLnBrk="1" hangingPunct="1">
              <a:lnSpc>
                <a:spcPct val="90000"/>
              </a:lnSpc>
              <a:buFont typeface="Arial" panose="020B0604020202020204" pitchFamily="34" charset="0"/>
              <a:buChar char="•"/>
              <a:defRPr/>
            </a:pPr>
            <a:endParaRPr lang="en-US" altLang="en-US" sz="3000" b="1" i="1" dirty="0" smtClean="0"/>
          </a:p>
          <a:p>
            <a:pPr marL="457200" indent="-457200" eaLnBrk="1" hangingPunct="1">
              <a:lnSpc>
                <a:spcPct val="90000"/>
              </a:lnSpc>
              <a:buFont typeface="Arial" panose="020B0604020202020204" pitchFamily="34" charset="0"/>
              <a:buChar char="•"/>
              <a:defRPr/>
            </a:pPr>
            <a:r>
              <a:rPr lang="en-US" altLang="en-US" sz="3000" b="1" i="1" dirty="0" smtClean="0"/>
              <a:t>Why</a:t>
            </a:r>
            <a:r>
              <a:rPr lang="en-US" altLang="en-US" sz="3000" dirty="0" smtClean="0"/>
              <a:t> was the action performed?</a:t>
            </a:r>
          </a:p>
          <a:p>
            <a:pPr marL="457200" indent="-457200" eaLnBrk="1" hangingPunct="1">
              <a:lnSpc>
                <a:spcPct val="90000"/>
              </a:lnSpc>
              <a:buFont typeface="Arial" panose="020B0604020202020204" pitchFamily="34" charset="0"/>
              <a:buChar char="•"/>
              <a:defRPr/>
            </a:pPr>
            <a:endParaRPr lang="en-US" altLang="en-US" sz="3000" b="1" i="1" dirty="0" smtClean="0"/>
          </a:p>
          <a:p>
            <a:pPr marL="457200" indent="-457200" eaLnBrk="1" hangingPunct="1">
              <a:lnSpc>
                <a:spcPct val="90000"/>
              </a:lnSpc>
              <a:buFont typeface="Arial" panose="020B0604020202020204" pitchFamily="34" charset="0"/>
              <a:buChar char="•"/>
              <a:defRPr/>
            </a:pPr>
            <a:r>
              <a:rPr lang="en-US" altLang="en-US" sz="3000" b="1" i="1" dirty="0" smtClean="0"/>
              <a:t>For Whom</a:t>
            </a:r>
            <a:r>
              <a:rPr lang="en-US" altLang="en-US" sz="3000" dirty="0" smtClean="0"/>
              <a:t> was the action performed?</a:t>
            </a:r>
          </a:p>
          <a:p>
            <a:pPr marL="457200" indent="-457200" eaLnBrk="1" hangingPunct="1">
              <a:lnSpc>
                <a:spcPct val="90000"/>
              </a:lnSpc>
              <a:buFont typeface="Arial" panose="020B0604020202020204" pitchFamily="34" charset="0"/>
              <a:buChar char="•"/>
              <a:defRPr/>
            </a:pPr>
            <a:endParaRPr lang="en-US" altLang="en-US" sz="3000" dirty="0" smtClean="0"/>
          </a:p>
          <a:p>
            <a:pPr marL="457200" indent="-457200" eaLnBrk="1" hangingPunct="1">
              <a:lnSpc>
                <a:spcPct val="90000"/>
              </a:lnSpc>
              <a:buFont typeface="Arial" panose="020B0604020202020204" pitchFamily="34" charset="0"/>
              <a:buChar char="•"/>
              <a:defRPr/>
            </a:pPr>
            <a:r>
              <a:rPr lang="en-US" altLang="en-US" sz="3000" dirty="0" smtClean="0"/>
              <a:t>What were the </a:t>
            </a:r>
            <a:r>
              <a:rPr lang="en-US" altLang="en-US" sz="3000" b="1" i="1" dirty="0" smtClean="0"/>
              <a:t>Accomplishments / Results?</a:t>
            </a:r>
          </a:p>
          <a:p>
            <a:pPr marL="457200" indent="-457200" eaLnBrk="1" hangingPunct="1">
              <a:lnSpc>
                <a:spcPct val="90000"/>
              </a:lnSpc>
              <a:buFont typeface="Arial" panose="020B0604020202020204" pitchFamily="34" charset="0"/>
              <a:buChar char="•"/>
              <a:defRPr/>
            </a:pPr>
            <a:endParaRPr lang="en-US" altLang="en-US" sz="3000" dirty="0" smtClean="0"/>
          </a:p>
          <a:p>
            <a:pPr marL="457200" indent="-457200" eaLnBrk="1" hangingPunct="1">
              <a:lnSpc>
                <a:spcPct val="90000"/>
              </a:lnSpc>
              <a:buFont typeface="Arial" panose="020B0604020202020204" pitchFamily="34" charset="0"/>
              <a:buChar char="•"/>
              <a:defRPr/>
            </a:pPr>
            <a:r>
              <a:rPr lang="en-US" altLang="en-US" sz="3000" dirty="0" smtClean="0"/>
              <a:t>Did the action produce a significant </a:t>
            </a:r>
            <a:r>
              <a:rPr lang="en-US" altLang="en-US" sz="3000" b="1" i="1" dirty="0" smtClean="0"/>
              <a:t>Impact</a:t>
            </a:r>
            <a:r>
              <a:rPr lang="en-US" altLang="en-US" sz="3000" dirty="0" smtClean="0"/>
              <a:t> on others or the work environment?</a:t>
            </a:r>
            <a:endParaRPr lang="en-US" altLang="en-US" sz="3000" b="1" dirty="0" smtClean="0"/>
          </a:p>
        </p:txBody>
      </p:sp>
    </p:spTree>
    <p:extLst>
      <p:ext uri="{BB962C8B-B14F-4D97-AF65-F5344CB8AC3E}">
        <p14:creationId xmlns:p14="http://schemas.microsoft.com/office/powerpoint/2010/main" val="71238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56135"/>
            <a:ext cx="8077200" cy="705866"/>
          </a:xfrm>
        </p:spPr>
        <p:txBody>
          <a:bodyPr/>
          <a:lstStyle/>
          <a:p>
            <a:pPr algn="ctr"/>
            <a:r>
              <a:rPr lang="en-US" altLang="en-US" sz="3600" dirty="0" smtClean="0"/>
              <a:t>Always customize your KSA</a:t>
            </a:r>
          </a:p>
        </p:txBody>
      </p:sp>
      <p:sp>
        <p:nvSpPr>
          <p:cNvPr id="6147" name="Content Placeholder 2"/>
          <p:cNvSpPr>
            <a:spLocks noGrp="1"/>
          </p:cNvSpPr>
          <p:nvPr>
            <p:ph idx="1"/>
          </p:nvPr>
        </p:nvSpPr>
        <p:spPr>
          <a:xfrm>
            <a:off x="228600" y="838200"/>
            <a:ext cx="8458200" cy="5029199"/>
          </a:xfrm>
        </p:spPr>
        <p:txBody>
          <a:bodyPr/>
          <a:lstStyle/>
          <a:p>
            <a:pPr marL="457200" indent="-457200">
              <a:buFont typeface="Arial" panose="020B0604020202020204" pitchFamily="34" charset="0"/>
              <a:buChar char="•"/>
            </a:pPr>
            <a:r>
              <a:rPr lang="en-US" altLang="en-US" sz="3200" dirty="0" smtClean="0"/>
              <a:t>Be sure to write </a:t>
            </a:r>
            <a:r>
              <a:rPr lang="en-US" altLang="en-US" sz="3200" b="1" u="sng" dirty="0" smtClean="0">
                <a:solidFill>
                  <a:srgbClr val="FF0000"/>
                </a:solidFill>
              </a:rPr>
              <a:t>your</a:t>
            </a:r>
            <a:r>
              <a:rPr lang="en-US" altLang="en-US" sz="3200" dirty="0" smtClean="0"/>
              <a:t> KSA in plain language specific to the position you are applying for</a:t>
            </a:r>
          </a:p>
          <a:p>
            <a:pPr marL="457200" indent="-457200">
              <a:buFont typeface="Arial" panose="020B0604020202020204" pitchFamily="34" charset="0"/>
              <a:buChar char="•"/>
            </a:pPr>
            <a:endParaRPr lang="en-US" altLang="en-US" sz="3200" dirty="0" smtClean="0"/>
          </a:p>
          <a:p>
            <a:pPr marL="457200" indent="-457200">
              <a:buFont typeface="Arial" panose="020B0604020202020204" pitchFamily="34" charset="0"/>
              <a:buChar char="•"/>
            </a:pPr>
            <a:r>
              <a:rPr lang="en-US" altLang="en-US" sz="3200" dirty="0" smtClean="0"/>
              <a:t>Provide context specific to </a:t>
            </a:r>
            <a:r>
              <a:rPr lang="en-US" altLang="en-US" sz="3200" b="1" u="sng" dirty="0" smtClean="0">
                <a:solidFill>
                  <a:srgbClr val="FF0000"/>
                </a:solidFill>
              </a:rPr>
              <a:t>your</a:t>
            </a:r>
            <a:r>
              <a:rPr lang="en-US" altLang="en-US" sz="3200" dirty="0" smtClean="0"/>
              <a:t> breath and depth of knowledge, skill and / or ability while adding value in each example</a:t>
            </a:r>
          </a:p>
          <a:p>
            <a:pPr marL="457200" indent="-457200">
              <a:buFont typeface="Arial" panose="020B0604020202020204" pitchFamily="34" charset="0"/>
              <a:buChar char="•"/>
            </a:pPr>
            <a:endParaRPr lang="en-US" altLang="en-US" sz="3200" dirty="0" smtClean="0"/>
          </a:p>
          <a:p>
            <a:pPr marL="457200" indent="-457200">
              <a:buFont typeface="Arial" panose="020B0604020202020204" pitchFamily="34" charset="0"/>
              <a:buChar char="•"/>
            </a:pPr>
            <a:r>
              <a:rPr lang="en-US" altLang="en-US" sz="3200" dirty="0" smtClean="0"/>
              <a:t>Demonstrate </a:t>
            </a:r>
            <a:r>
              <a:rPr lang="en-US" altLang="en-US" sz="3200" b="1" u="sng" dirty="0" smtClean="0">
                <a:solidFill>
                  <a:srgbClr val="FF0000"/>
                </a:solidFill>
              </a:rPr>
              <a:t>your</a:t>
            </a:r>
            <a:r>
              <a:rPr lang="en-US" altLang="en-US" sz="3200" dirty="0" smtClean="0"/>
              <a:t> value by overcoming challenge with success, weakness with strength, and negative with positive</a:t>
            </a:r>
          </a:p>
        </p:txBody>
      </p:sp>
    </p:spTree>
    <p:extLst>
      <p:ext uri="{BB962C8B-B14F-4D97-AF65-F5344CB8AC3E}">
        <p14:creationId xmlns:p14="http://schemas.microsoft.com/office/powerpoint/2010/main" val="1216075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29532" y="56135"/>
            <a:ext cx="7684935" cy="782066"/>
          </a:xfrm>
        </p:spPr>
        <p:txBody>
          <a:bodyPr/>
          <a:lstStyle/>
          <a:p>
            <a:pPr algn="ctr" eaLnBrk="1" hangingPunct="1"/>
            <a:r>
              <a:rPr lang="en-US" altLang="en-US" sz="4000" dirty="0" smtClean="0"/>
              <a:t>Other KSAs examples </a:t>
            </a:r>
          </a:p>
        </p:txBody>
      </p:sp>
      <p:sp>
        <p:nvSpPr>
          <p:cNvPr id="4099" name="Rectangle 3"/>
          <p:cNvSpPr>
            <a:spLocks noGrp="1" noChangeArrowheads="1"/>
          </p:cNvSpPr>
          <p:nvPr>
            <p:ph type="body" idx="1"/>
          </p:nvPr>
        </p:nvSpPr>
        <p:spPr>
          <a:xfrm>
            <a:off x="266707" y="1524000"/>
            <a:ext cx="8610585" cy="4419599"/>
          </a:xfrm>
        </p:spPr>
        <p:txBody>
          <a:bodyPr/>
          <a:lstStyle/>
          <a:p>
            <a:pPr marL="457200" indent="-457200">
              <a:buFont typeface="Arial" panose="020B0604020202020204" pitchFamily="34" charset="0"/>
              <a:buChar char="•"/>
              <a:defRPr/>
            </a:pPr>
            <a:r>
              <a:rPr lang="en-US" altLang="en-US" sz="3200" b="1" dirty="0"/>
              <a:t>Complexity:</a:t>
            </a:r>
            <a:r>
              <a:rPr lang="en-US" altLang="en-US" sz="3200" dirty="0"/>
              <a:t> Challenging times on the job required </a:t>
            </a:r>
            <a:r>
              <a:rPr lang="en-US" altLang="en-US" sz="3200" b="1" u="sng" dirty="0">
                <a:solidFill>
                  <a:srgbClr val="FF0000"/>
                </a:solidFill>
              </a:rPr>
              <a:t>you</a:t>
            </a:r>
            <a:r>
              <a:rPr lang="en-US" altLang="en-US" sz="3200" dirty="0"/>
              <a:t> to expend resources. To what degree</a:t>
            </a:r>
            <a:r>
              <a:rPr lang="en-US" altLang="en-US" sz="3200" dirty="0" smtClean="0"/>
              <a:t>?</a:t>
            </a:r>
          </a:p>
          <a:p>
            <a:pPr marL="457200" indent="-457200">
              <a:buFont typeface="Arial" panose="020B0604020202020204" pitchFamily="34" charset="0"/>
              <a:buChar char="•"/>
              <a:defRPr/>
            </a:pPr>
            <a:endParaRPr lang="en-US" altLang="en-US" sz="3200" dirty="0"/>
          </a:p>
          <a:p>
            <a:pPr marL="457200" indent="-457200" eaLnBrk="1" hangingPunct="1">
              <a:buFont typeface="Arial" panose="020B0604020202020204" pitchFamily="34" charset="0"/>
              <a:buChar char="•"/>
              <a:defRPr/>
            </a:pPr>
            <a:r>
              <a:rPr lang="en-US" altLang="en-US" sz="3200" b="1" dirty="0" smtClean="0"/>
              <a:t>Initiative:</a:t>
            </a:r>
            <a:r>
              <a:rPr lang="en-US" altLang="en-US" sz="3200" dirty="0" smtClean="0"/>
              <a:t> </a:t>
            </a:r>
            <a:r>
              <a:rPr lang="en-US" altLang="en-US" sz="3200" b="1" u="sng" dirty="0" smtClean="0">
                <a:solidFill>
                  <a:srgbClr val="FF0000"/>
                </a:solidFill>
              </a:rPr>
              <a:t>You </a:t>
            </a:r>
            <a:r>
              <a:rPr lang="en-US" altLang="en-US" sz="3200" dirty="0" smtClean="0"/>
              <a:t>saw a problem and solved it </a:t>
            </a:r>
          </a:p>
          <a:p>
            <a:pPr marL="457200" indent="-457200" eaLnBrk="1" hangingPunct="1">
              <a:buFont typeface="Arial" panose="020B0604020202020204" pitchFamily="34" charset="0"/>
              <a:buChar char="•"/>
              <a:defRPr/>
            </a:pPr>
            <a:endParaRPr lang="en-US" altLang="en-US" sz="3200" b="1" dirty="0" smtClean="0"/>
          </a:p>
          <a:p>
            <a:pPr marL="457200" indent="-457200" eaLnBrk="1" hangingPunct="1">
              <a:buFont typeface="Arial" panose="020B0604020202020204" pitchFamily="34" charset="0"/>
              <a:buChar char="•"/>
              <a:defRPr/>
            </a:pPr>
            <a:r>
              <a:rPr lang="en-US" altLang="en-US" sz="3200" b="1" dirty="0" smtClean="0"/>
              <a:t>Innovation:</a:t>
            </a:r>
            <a:r>
              <a:rPr lang="en-US" altLang="en-US" sz="3200" dirty="0" smtClean="0"/>
              <a:t> </a:t>
            </a:r>
            <a:r>
              <a:rPr lang="en-US" altLang="en-US" sz="3200" b="1" u="sng" dirty="0" smtClean="0">
                <a:solidFill>
                  <a:srgbClr val="FF0000"/>
                </a:solidFill>
              </a:rPr>
              <a:t>You</a:t>
            </a:r>
            <a:r>
              <a:rPr lang="en-US" altLang="en-US" sz="3200" dirty="0" smtClean="0"/>
              <a:t> developed a new system; used software for a new purpose </a:t>
            </a:r>
          </a:p>
          <a:p>
            <a:pPr marL="457200" indent="-457200" eaLnBrk="1" hangingPunct="1">
              <a:buFont typeface="Arial" panose="020B0604020202020204" pitchFamily="34" charset="0"/>
              <a:buChar char="•"/>
              <a:defRPr/>
            </a:pPr>
            <a:endParaRPr lang="en-US" altLang="en-US" sz="3200" b="1" dirty="0" smtClean="0"/>
          </a:p>
          <a:p>
            <a:pPr marL="457200" indent="-457200" eaLnBrk="1" hangingPunct="1">
              <a:buFont typeface="Arial" panose="020B0604020202020204" pitchFamily="34" charset="0"/>
              <a:buChar char="•"/>
              <a:defRPr/>
            </a:pPr>
            <a:endParaRPr lang="en-US" altLang="en-US" sz="2800" b="1" dirty="0" smtClean="0"/>
          </a:p>
        </p:txBody>
      </p:sp>
    </p:spTree>
    <p:extLst>
      <p:ext uri="{BB962C8B-B14F-4D97-AF65-F5344CB8AC3E}">
        <p14:creationId xmlns:p14="http://schemas.microsoft.com/office/powerpoint/2010/main" val="110873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eaLnBrk="1" hangingPunct="1"/>
            <a:r>
              <a:rPr lang="en-US" altLang="en-US" sz="4400" u="sng" dirty="0" smtClean="0"/>
              <a:t>What is a KSA</a:t>
            </a:r>
          </a:p>
        </p:txBody>
      </p:sp>
      <p:sp>
        <p:nvSpPr>
          <p:cNvPr id="3075" name="Content Placeholder 2"/>
          <p:cNvSpPr>
            <a:spLocks noGrp="1"/>
          </p:cNvSpPr>
          <p:nvPr>
            <p:ph idx="1"/>
          </p:nvPr>
        </p:nvSpPr>
        <p:spPr>
          <a:xfrm>
            <a:off x="533400" y="1066800"/>
            <a:ext cx="8229600" cy="4953000"/>
          </a:xfrm>
        </p:spPr>
        <p:txBody>
          <a:bodyPr/>
          <a:lstStyle/>
          <a:p>
            <a:pPr eaLnBrk="1" hangingPunct="1"/>
            <a:r>
              <a:rPr lang="en-US" altLang="en-US" sz="3600" dirty="0" smtClean="0"/>
              <a:t>A </a:t>
            </a:r>
            <a:r>
              <a:rPr lang="en-US" altLang="en-US" sz="3600" b="1" dirty="0" smtClean="0"/>
              <a:t>KSA</a:t>
            </a:r>
            <a:r>
              <a:rPr lang="en-US" altLang="en-US" sz="3600" dirty="0" smtClean="0"/>
              <a:t>, or </a:t>
            </a:r>
            <a:r>
              <a:rPr lang="en-US" altLang="en-US" sz="3600" b="1" dirty="0" smtClean="0"/>
              <a:t>Knowledge, Skills, and</a:t>
            </a:r>
            <a:r>
              <a:rPr lang="en-US" altLang="en-US" sz="3600" dirty="0" smtClean="0"/>
              <a:t> Abilities, is a narrative statement that is used when applying to Federal government job opening.</a:t>
            </a:r>
          </a:p>
          <a:p>
            <a:pPr eaLnBrk="1" hangingPunct="1"/>
            <a:r>
              <a:rPr lang="en-US" altLang="en-US" sz="3600" dirty="0" smtClean="0"/>
              <a:t> </a:t>
            </a:r>
          </a:p>
          <a:p>
            <a:pPr eaLnBrk="1" hangingPunct="1"/>
            <a:r>
              <a:rPr lang="en-US" altLang="en-US" sz="3600" dirty="0" smtClean="0"/>
              <a:t>KSAs, along with résumés, are used to determine who the best applicants are when several candidates qualify for a job.</a:t>
            </a:r>
          </a:p>
        </p:txBody>
      </p:sp>
    </p:spTree>
    <p:extLst>
      <p:ext uri="{BB962C8B-B14F-4D97-AF65-F5344CB8AC3E}">
        <p14:creationId xmlns:p14="http://schemas.microsoft.com/office/powerpoint/2010/main" val="1156918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66707" y="609600"/>
            <a:ext cx="8610585" cy="5333999"/>
          </a:xfrm>
        </p:spPr>
        <p:txBody>
          <a:bodyPr/>
          <a:lstStyle/>
          <a:p>
            <a:pPr marL="457200" indent="-457200" eaLnBrk="1" hangingPunct="1">
              <a:lnSpc>
                <a:spcPct val="80000"/>
              </a:lnSpc>
              <a:buFont typeface="Arial" panose="020B0604020202020204" pitchFamily="34" charset="0"/>
              <a:buChar char="•"/>
            </a:pPr>
            <a:r>
              <a:rPr lang="en-US" altLang="en-US" sz="3200" b="1" dirty="0" smtClean="0"/>
              <a:t>Scope:</a:t>
            </a:r>
            <a:r>
              <a:rPr lang="en-US" altLang="en-US" sz="3200" dirty="0" smtClean="0"/>
              <a:t> </a:t>
            </a:r>
            <a:r>
              <a:rPr lang="en-US" altLang="en-US" sz="3200" b="1" u="sng" dirty="0" smtClean="0">
                <a:solidFill>
                  <a:srgbClr val="FF0000"/>
                </a:solidFill>
              </a:rPr>
              <a:t>You</a:t>
            </a:r>
            <a:r>
              <a:rPr lang="en-US" altLang="en-US" sz="3200" dirty="0" smtClean="0"/>
              <a:t> were involved in a variety of work that covered many functional areas (e.g., personnel, budget, information technology, etc.). </a:t>
            </a:r>
          </a:p>
          <a:p>
            <a:pPr marL="457200" indent="-457200" eaLnBrk="1" hangingPunct="1">
              <a:lnSpc>
                <a:spcPct val="80000"/>
              </a:lnSpc>
              <a:buFont typeface="Arial" panose="020B0604020202020204" pitchFamily="34" charset="0"/>
              <a:buChar char="•"/>
            </a:pPr>
            <a:endParaRPr lang="en-US" altLang="en-US" sz="3200" dirty="0"/>
          </a:p>
          <a:p>
            <a:pPr marL="457200" indent="-457200" eaLnBrk="1" hangingPunct="1">
              <a:lnSpc>
                <a:spcPct val="80000"/>
              </a:lnSpc>
              <a:buFont typeface="Arial" panose="020B0604020202020204" pitchFamily="34" charset="0"/>
              <a:buChar char="•"/>
            </a:pPr>
            <a:r>
              <a:rPr lang="en-US" altLang="en-US" sz="3200" b="1" dirty="0" smtClean="0"/>
              <a:t>Teamwork:</a:t>
            </a:r>
            <a:r>
              <a:rPr lang="en-US" altLang="en-US" sz="3200" dirty="0" smtClean="0"/>
              <a:t> </a:t>
            </a:r>
            <a:r>
              <a:rPr lang="en-US" altLang="en-US" sz="3200" b="1" u="sng" dirty="0" smtClean="0">
                <a:solidFill>
                  <a:srgbClr val="FF0000"/>
                </a:solidFill>
              </a:rPr>
              <a:t>You</a:t>
            </a:r>
            <a:r>
              <a:rPr lang="en-US" altLang="en-US" sz="3200" dirty="0" smtClean="0"/>
              <a:t> were part of a team activity whose members possessed different skills and abilities, shared a common purpose, and worked together to achieve clearly identifiable goals </a:t>
            </a:r>
          </a:p>
          <a:p>
            <a:pPr marL="400050" lvl="1" indent="0" eaLnBrk="1" hangingPunct="1">
              <a:lnSpc>
                <a:spcPct val="80000"/>
              </a:lnSpc>
              <a:buFontTx/>
              <a:buNone/>
            </a:pPr>
            <a:endParaRPr lang="en-US" altLang="en-US" sz="2800" dirty="0" smtClean="0"/>
          </a:p>
          <a:p>
            <a:pPr marL="400050" lvl="1" indent="0" eaLnBrk="1" hangingPunct="1">
              <a:lnSpc>
                <a:spcPct val="80000"/>
              </a:lnSpc>
              <a:buFontTx/>
              <a:buNone/>
            </a:pPr>
            <a:r>
              <a:rPr lang="en-US" altLang="en-US" sz="2800" dirty="0" smtClean="0"/>
              <a:t>Note:  Remember when showing team activity to identify </a:t>
            </a:r>
            <a:r>
              <a:rPr lang="en-US" altLang="en-US" sz="2800" b="1" u="sng" dirty="0" smtClean="0">
                <a:solidFill>
                  <a:srgbClr val="FF0000"/>
                </a:solidFill>
              </a:rPr>
              <a:t>YOUR</a:t>
            </a:r>
            <a:r>
              <a:rPr lang="en-US" altLang="en-US" sz="2800" dirty="0" smtClean="0"/>
              <a:t> role, not the role of the team. </a:t>
            </a:r>
          </a:p>
          <a:p>
            <a:pPr marL="457200" indent="-457200" eaLnBrk="1" hangingPunct="1">
              <a:lnSpc>
                <a:spcPct val="80000"/>
              </a:lnSpc>
              <a:buFont typeface="Arial" panose="020B0604020202020204" pitchFamily="34" charset="0"/>
              <a:buChar char="•"/>
            </a:pPr>
            <a:endParaRPr lang="en-US" altLang="en-US" sz="3200" dirty="0" smtClean="0"/>
          </a:p>
          <a:p>
            <a:pPr marL="457200" indent="-457200" eaLnBrk="1" hangingPunct="1">
              <a:lnSpc>
                <a:spcPct val="80000"/>
              </a:lnSpc>
              <a:buFont typeface="Arial" panose="020B0604020202020204" pitchFamily="34" charset="0"/>
              <a:buChar char="•"/>
            </a:pPr>
            <a:endParaRPr lang="en-US" altLang="en-US" sz="2800" b="1" dirty="0" smtClean="0"/>
          </a:p>
          <a:p>
            <a:pPr eaLnBrk="1" hangingPunct="1">
              <a:lnSpc>
                <a:spcPct val="80000"/>
              </a:lnSpc>
            </a:pPr>
            <a:endParaRPr lang="en-US" altLang="en-US" sz="2000" dirty="0" smtClean="0"/>
          </a:p>
        </p:txBody>
      </p:sp>
    </p:spTree>
    <p:extLst>
      <p:ext uri="{BB962C8B-B14F-4D97-AF65-F5344CB8AC3E}">
        <p14:creationId xmlns:p14="http://schemas.microsoft.com/office/powerpoint/2010/main" val="520461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6134"/>
            <a:ext cx="8229600" cy="1696466"/>
          </a:xfrm>
        </p:spPr>
        <p:txBody>
          <a:bodyPr/>
          <a:lstStyle/>
          <a:p>
            <a:pPr algn="ctr" eaLnBrk="1" hangingPunct="1"/>
            <a:r>
              <a:rPr lang="en-US" altLang="en-US" sz="3600" b="1" dirty="0" smtClean="0"/>
              <a:t>When it comes to expressing your writing skills, your KSAs should describe</a:t>
            </a:r>
          </a:p>
        </p:txBody>
      </p:sp>
      <p:sp>
        <p:nvSpPr>
          <p:cNvPr id="9219" name="Rectangle 3"/>
          <p:cNvSpPr>
            <a:spLocks noGrp="1" noChangeArrowheads="1"/>
          </p:cNvSpPr>
          <p:nvPr>
            <p:ph type="body" idx="1"/>
          </p:nvPr>
        </p:nvSpPr>
        <p:spPr>
          <a:xfrm>
            <a:off x="266707" y="1905000"/>
            <a:ext cx="8610585" cy="4038600"/>
          </a:xfrm>
        </p:spPr>
        <p:txBody>
          <a:bodyPr/>
          <a:lstStyle/>
          <a:p>
            <a:pPr marL="457200" indent="-457200" eaLnBrk="1" hangingPunct="1">
              <a:buFont typeface="Arial" panose="020B0604020202020204" pitchFamily="34" charset="0"/>
              <a:buChar char="•"/>
            </a:pPr>
            <a:r>
              <a:rPr lang="en-US" altLang="en-US" sz="3200" dirty="0" smtClean="0"/>
              <a:t>The kinds of documents </a:t>
            </a:r>
            <a:r>
              <a:rPr lang="en-US" altLang="en-US" sz="3200" b="1" u="sng" dirty="0" smtClean="0">
                <a:solidFill>
                  <a:srgbClr val="FF0000"/>
                </a:solidFill>
              </a:rPr>
              <a:t>you</a:t>
            </a:r>
            <a:r>
              <a:rPr lang="en-US" altLang="en-US" sz="3200" dirty="0" smtClean="0"/>
              <a:t> have written or work </a:t>
            </a:r>
            <a:r>
              <a:rPr lang="en-US" altLang="en-US" sz="3200" b="1" u="sng" dirty="0" smtClean="0">
                <a:solidFill>
                  <a:srgbClr val="FF0000"/>
                </a:solidFill>
              </a:rPr>
              <a:t>you</a:t>
            </a:r>
            <a:r>
              <a:rPr lang="en-US" altLang="en-US" sz="3200" u="sng" dirty="0" smtClean="0">
                <a:solidFill>
                  <a:srgbClr val="FF0000"/>
                </a:solidFill>
              </a:rPr>
              <a:t> </a:t>
            </a:r>
            <a:r>
              <a:rPr lang="en-US" altLang="en-US" sz="3200" dirty="0" smtClean="0"/>
              <a:t>were responsible for</a:t>
            </a:r>
          </a:p>
          <a:p>
            <a:pPr marL="457200" indent="-457200" eaLnBrk="1" hangingPunct="1">
              <a:buFont typeface="Arial" panose="020B0604020202020204" pitchFamily="34" charset="0"/>
              <a:buChar char="•"/>
            </a:pPr>
            <a:endParaRPr lang="en-US" altLang="en-US" sz="3200" dirty="0" smtClean="0"/>
          </a:p>
          <a:p>
            <a:pPr marL="457200" indent="-457200" eaLnBrk="1" hangingPunct="1">
              <a:buFont typeface="Arial" panose="020B0604020202020204" pitchFamily="34" charset="0"/>
              <a:buChar char="•"/>
            </a:pPr>
            <a:r>
              <a:rPr lang="en-US" altLang="en-US" sz="3200" dirty="0" smtClean="0"/>
              <a:t>The type of review they have been subject to </a:t>
            </a:r>
          </a:p>
          <a:p>
            <a:pPr marL="457200" indent="-457200" eaLnBrk="1" hangingPunct="1">
              <a:buFont typeface="Arial" panose="020B0604020202020204" pitchFamily="34" charset="0"/>
              <a:buChar char="•"/>
            </a:pPr>
            <a:endParaRPr lang="en-US" altLang="en-US" sz="3200" dirty="0" smtClean="0"/>
          </a:p>
          <a:p>
            <a:pPr marL="457200" indent="-457200" eaLnBrk="1" hangingPunct="1">
              <a:buFont typeface="Arial" panose="020B0604020202020204" pitchFamily="34" charset="0"/>
              <a:buChar char="•"/>
            </a:pPr>
            <a:r>
              <a:rPr lang="en-US" altLang="en-US" sz="3200" dirty="0" smtClean="0"/>
              <a:t>The target audience</a:t>
            </a:r>
          </a:p>
          <a:p>
            <a:pPr marL="457200" indent="-457200" eaLnBrk="1" hangingPunct="1">
              <a:buFont typeface="Arial" panose="020B0604020202020204" pitchFamily="34" charset="0"/>
              <a:buChar char="•"/>
            </a:pPr>
            <a:endParaRPr lang="en-US" altLang="en-US" sz="3200" dirty="0" smtClean="0"/>
          </a:p>
          <a:p>
            <a:pPr marL="457200" indent="-457200" eaLnBrk="1" hangingPunct="1">
              <a:buFont typeface="Arial" panose="020B0604020202020204" pitchFamily="34" charset="0"/>
              <a:buChar char="•"/>
            </a:pPr>
            <a:r>
              <a:rPr lang="en-US" altLang="en-US" sz="3200" dirty="0" smtClean="0"/>
              <a:t>The results of </a:t>
            </a:r>
            <a:r>
              <a:rPr lang="en-US" altLang="en-US" sz="3200" b="1" u="sng" dirty="0" smtClean="0">
                <a:solidFill>
                  <a:srgbClr val="FF0000"/>
                </a:solidFill>
              </a:rPr>
              <a:t>your</a:t>
            </a:r>
            <a:r>
              <a:rPr lang="en-US" altLang="en-US" sz="3200" dirty="0" smtClean="0"/>
              <a:t> activity, consider impact</a:t>
            </a:r>
          </a:p>
        </p:txBody>
      </p:sp>
    </p:spTree>
    <p:extLst>
      <p:ext uri="{BB962C8B-B14F-4D97-AF65-F5344CB8AC3E}">
        <p14:creationId xmlns:p14="http://schemas.microsoft.com/office/powerpoint/2010/main" val="282911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56134"/>
            <a:ext cx="8033467" cy="1168255"/>
          </a:xfrm>
        </p:spPr>
        <p:txBody>
          <a:bodyPr/>
          <a:lstStyle/>
          <a:p>
            <a:pPr eaLnBrk="1" hangingPunct="1"/>
            <a:r>
              <a:rPr lang="en-US" altLang="en-US" sz="4400" dirty="0" smtClean="0"/>
              <a:t>How to write a KSA in four steps</a:t>
            </a:r>
          </a:p>
        </p:txBody>
      </p:sp>
      <p:sp>
        <p:nvSpPr>
          <p:cNvPr id="10243" name="Rectangle 3"/>
          <p:cNvSpPr>
            <a:spLocks noGrp="1" noChangeArrowheads="1"/>
          </p:cNvSpPr>
          <p:nvPr>
            <p:ph type="body" idx="1"/>
          </p:nvPr>
        </p:nvSpPr>
        <p:spPr>
          <a:xfrm>
            <a:off x="266707" y="1066800"/>
            <a:ext cx="8610585" cy="4876800"/>
          </a:xfrm>
        </p:spPr>
        <p:txBody>
          <a:bodyPr/>
          <a:lstStyle/>
          <a:p>
            <a:pPr eaLnBrk="1" hangingPunct="1">
              <a:buFontTx/>
              <a:buNone/>
            </a:pPr>
            <a:r>
              <a:rPr lang="en-US" altLang="en-US" sz="2800" b="1" dirty="0" smtClean="0"/>
              <a:t>Step 1 – The opening statement </a:t>
            </a:r>
            <a:r>
              <a:rPr lang="en-US" altLang="en-US" sz="4000" b="1" dirty="0" smtClean="0">
                <a:solidFill>
                  <a:srgbClr val="FF0000"/>
                </a:solidFill>
              </a:rPr>
              <a:t>(</a:t>
            </a:r>
            <a:r>
              <a:rPr lang="en-US" altLang="en-US" sz="4000" b="1" u="sng" dirty="0" smtClean="0">
                <a:solidFill>
                  <a:srgbClr val="FF0000"/>
                </a:solidFill>
              </a:rPr>
              <a:t>Background)</a:t>
            </a:r>
          </a:p>
          <a:p>
            <a:pPr eaLnBrk="1" hangingPunct="1"/>
            <a:r>
              <a:rPr lang="en-US" altLang="en-US" sz="2800" dirty="0" smtClean="0"/>
              <a:t>In my current position as an Air Traffic Controller at a level 12 facility, I have had extensive experience with.. </a:t>
            </a:r>
          </a:p>
          <a:p>
            <a:pPr eaLnBrk="1" hangingPunct="1"/>
            <a:endParaRPr lang="en-US" altLang="en-US" sz="2800" dirty="0" smtClean="0"/>
          </a:p>
          <a:p>
            <a:pPr eaLnBrk="1" hangingPunct="1"/>
            <a:r>
              <a:rPr lang="en-US" altLang="en-US" sz="2800" dirty="0" smtClean="0"/>
              <a:t>In the course of my duties as a Project Lead, I am responsible for . . .</a:t>
            </a:r>
          </a:p>
          <a:p>
            <a:pPr eaLnBrk="1" hangingPunct="1"/>
            <a:endParaRPr lang="en-US" altLang="en-US" sz="2800" dirty="0" smtClean="0"/>
          </a:p>
          <a:p>
            <a:pPr eaLnBrk="1" hangingPunct="1"/>
            <a:r>
              <a:rPr lang="en-US" altLang="en-US" sz="2800" dirty="0" smtClean="0"/>
              <a:t>My ability to resolve problems was gained through formal education in_____ and years of practical experience as a___ for the _______</a:t>
            </a:r>
          </a:p>
        </p:txBody>
      </p:sp>
    </p:spTree>
    <p:extLst>
      <p:ext uri="{BB962C8B-B14F-4D97-AF65-F5344CB8AC3E}">
        <p14:creationId xmlns:p14="http://schemas.microsoft.com/office/powerpoint/2010/main" val="243474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447800"/>
          </a:xfrm>
        </p:spPr>
        <p:txBody>
          <a:bodyPr/>
          <a:lstStyle/>
          <a:p>
            <a:pPr eaLnBrk="1" hangingPunct="1"/>
            <a:r>
              <a:rPr lang="en-US" altLang="en-US" sz="4400" b="1" dirty="0" smtClean="0"/>
              <a:t>Step 2- Give examples that demonstrate your KSAs</a:t>
            </a:r>
            <a:r>
              <a:rPr lang="en-US" altLang="en-US" dirty="0" smtClean="0"/>
              <a:t/>
            </a:r>
            <a:br>
              <a:rPr lang="en-US" altLang="en-US" dirty="0" smtClean="0"/>
            </a:br>
            <a:endParaRPr lang="en-US" altLang="en-US" dirty="0" smtClean="0"/>
          </a:p>
        </p:txBody>
      </p:sp>
      <p:sp>
        <p:nvSpPr>
          <p:cNvPr id="11267" name="Rectangle 3"/>
          <p:cNvSpPr>
            <a:spLocks noGrp="1" noChangeArrowheads="1"/>
          </p:cNvSpPr>
          <p:nvPr>
            <p:ph type="body" idx="1"/>
          </p:nvPr>
        </p:nvSpPr>
        <p:spPr>
          <a:xfrm>
            <a:off x="457200" y="1600200"/>
            <a:ext cx="8229600" cy="4267200"/>
          </a:xfrm>
        </p:spPr>
        <p:txBody>
          <a:bodyPr/>
          <a:lstStyle/>
          <a:p>
            <a:pPr eaLnBrk="1" hangingPunct="1">
              <a:lnSpc>
                <a:spcPct val="90000"/>
              </a:lnSpc>
            </a:pPr>
            <a:r>
              <a:rPr lang="en-US" altLang="en-US" sz="4000" b="1" u="sng" dirty="0" smtClean="0">
                <a:solidFill>
                  <a:srgbClr val="FF0000"/>
                </a:solidFill>
              </a:rPr>
              <a:t>Action….</a:t>
            </a:r>
          </a:p>
          <a:p>
            <a:pPr eaLnBrk="1" hangingPunct="1">
              <a:lnSpc>
                <a:spcPct val="90000"/>
              </a:lnSpc>
            </a:pPr>
            <a:endParaRPr lang="en-US" altLang="en-US" sz="2800" b="1" u="sng" dirty="0" smtClean="0">
              <a:solidFill>
                <a:srgbClr val="FF0000"/>
              </a:solidFill>
            </a:endParaRPr>
          </a:p>
          <a:p>
            <a:pPr eaLnBrk="1" hangingPunct="1">
              <a:lnSpc>
                <a:spcPct val="90000"/>
              </a:lnSpc>
            </a:pPr>
            <a:r>
              <a:rPr lang="en-US" altLang="en-US" sz="3000" dirty="0" smtClean="0"/>
              <a:t>In one instance I . . . </a:t>
            </a:r>
          </a:p>
          <a:p>
            <a:pPr eaLnBrk="1" hangingPunct="1">
              <a:lnSpc>
                <a:spcPct val="90000"/>
              </a:lnSpc>
            </a:pPr>
            <a:endParaRPr lang="en-US" altLang="en-US" sz="3000" dirty="0" smtClean="0"/>
          </a:p>
          <a:p>
            <a:pPr eaLnBrk="1" hangingPunct="1">
              <a:lnSpc>
                <a:spcPct val="90000"/>
              </a:lnSpc>
            </a:pPr>
            <a:r>
              <a:rPr lang="en-US" altLang="en-US" sz="3000" dirty="0" smtClean="0"/>
              <a:t>One major project I oversaw involved . . .</a:t>
            </a:r>
          </a:p>
          <a:p>
            <a:pPr eaLnBrk="1" hangingPunct="1">
              <a:lnSpc>
                <a:spcPct val="90000"/>
              </a:lnSpc>
            </a:pPr>
            <a:endParaRPr lang="en-US" altLang="en-US" sz="3000" dirty="0" smtClean="0"/>
          </a:p>
          <a:p>
            <a:pPr eaLnBrk="1" hangingPunct="1">
              <a:lnSpc>
                <a:spcPct val="90000"/>
              </a:lnSpc>
            </a:pPr>
            <a:r>
              <a:rPr lang="en-US" altLang="en-US" sz="3000" dirty="0" smtClean="0"/>
              <a:t>My supervisor selected me to serve on a taskforce to . . .</a:t>
            </a:r>
          </a:p>
          <a:p>
            <a:pPr eaLnBrk="1" hangingPunct="1">
              <a:lnSpc>
                <a:spcPct val="90000"/>
              </a:lnSpc>
            </a:pPr>
            <a:endParaRPr lang="en-US" altLang="en-US" sz="3000" dirty="0" smtClean="0"/>
          </a:p>
          <a:p>
            <a:pPr eaLnBrk="1" hangingPunct="1">
              <a:lnSpc>
                <a:spcPct val="90000"/>
              </a:lnSpc>
            </a:pPr>
            <a:r>
              <a:rPr lang="en-US" altLang="en-US" sz="3000" dirty="0" smtClean="0"/>
              <a:t>I collaborated with a team to . . .</a:t>
            </a:r>
          </a:p>
        </p:txBody>
      </p:sp>
    </p:spTree>
    <p:extLst>
      <p:ext uri="{BB962C8B-B14F-4D97-AF65-F5344CB8AC3E}">
        <p14:creationId xmlns:p14="http://schemas.microsoft.com/office/powerpoint/2010/main" val="344676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8229600" cy="1676400"/>
          </a:xfrm>
        </p:spPr>
        <p:txBody>
          <a:bodyPr/>
          <a:lstStyle/>
          <a:p>
            <a:pPr eaLnBrk="1" hangingPunct="1"/>
            <a:r>
              <a:rPr lang="en-US" altLang="en-US" b="1" dirty="0" smtClean="0"/>
              <a:t/>
            </a:r>
            <a:br>
              <a:rPr lang="en-US" altLang="en-US" b="1" dirty="0" smtClean="0"/>
            </a:br>
            <a:r>
              <a:rPr lang="en-US" altLang="en-US" sz="4400" b="1" dirty="0" smtClean="0"/>
              <a:t>Step 3- Take examples one step further  </a:t>
            </a:r>
            <a:r>
              <a:rPr lang="en-US" altLang="en-US" sz="4000" b="1" u="sng" dirty="0" smtClean="0">
                <a:solidFill>
                  <a:srgbClr val="FF0000"/>
                </a:solidFill>
              </a:rPr>
              <a:t>(Results)</a:t>
            </a:r>
            <a:r>
              <a:rPr lang="en-US" altLang="en-US" u="sng" dirty="0" smtClean="0">
                <a:solidFill>
                  <a:srgbClr val="FF0000"/>
                </a:solidFill>
              </a:rPr>
              <a:t/>
            </a:r>
            <a:br>
              <a:rPr lang="en-US" altLang="en-US" u="sng" dirty="0" smtClean="0">
                <a:solidFill>
                  <a:srgbClr val="FF0000"/>
                </a:solidFill>
              </a:rPr>
            </a:br>
            <a:endParaRPr lang="en-US" altLang="en-US" u="sng" dirty="0" smtClean="0">
              <a:solidFill>
                <a:srgbClr val="FF0000"/>
              </a:solidFill>
            </a:endParaRPr>
          </a:p>
        </p:txBody>
      </p:sp>
      <p:sp>
        <p:nvSpPr>
          <p:cNvPr id="12291" name="Rectangle 3"/>
          <p:cNvSpPr>
            <a:spLocks noGrp="1" noChangeArrowheads="1"/>
          </p:cNvSpPr>
          <p:nvPr>
            <p:ph type="body" idx="1"/>
          </p:nvPr>
        </p:nvSpPr>
        <p:spPr>
          <a:xfrm>
            <a:off x="457200" y="1981200"/>
            <a:ext cx="8382000" cy="4144963"/>
          </a:xfrm>
        </p:spPr>
        <p:txBody>
          <a:bodyPr/>
          <a:lstStyle/>
          <a:p>
            <a:pPr eaLnBrk="1" hangingPunct="1">
              <a:lnSpc>
                <a:spcPct val="90000"/>
              </a:lnSpc>
            </a:pPr>
            <a:r>
              <a:rPr lang="en-US" altLang="en-US" sz="2800" dirty="0" smtClean="0"/>
              <a:t>The new procedures I instituted resulted in ______</a:t>
            </a:r>
          </a:p>
          <a:p>
            <a:pPr eaLnBrk="1" hangingPunct="1">
              <a:lnSpc>
                <a:spcPct val="90000"/>
              </a:lnSpc>
            </a:pPr>
            <a:endParaRPr lang="en-US" altLang="en-US" sz="2800" dirty="0" smtClean="0"/>
          </a:p>
          <a:p>
            <a:pPr eaLnBrk="1" hangingPunct="1">
              <a:lnSpc>
                <a:spcPct val="90000"/>
              </a:lnSpc>
            </a:pPr>
            <a:r>
              <a:rPr lang="en-US" altLang="en-US" sz="2800" dirty="0" smtClean="0"/>
              <a:t>My ability to _________ substantially/significantly increased/decrease . . .</a:t>
            </a:r>
          </a:p>
          <a:p>
            <a:pPr eaLnBrk="1" hangingPunct="1">
              <a:lnSpc>
                <a:spcPct val="90000"/>
              </a:lnSpc>
            </a:pPr>
            <a:endParaRPr lang="en-US" altLang="en-US" sz="2800" dirty="0" smtClean="0"/>
          </a:p>
          <a:p>
            <a:pPr eaLnBrk="1" hangingPunct="1">
              <a:lnSpc>
                <a:spcPct val="90000"/>
              </a:lnSpc>
            </a:pPr>
            <a:r>
              <a:rPr lang="en-US" altLang="en-US" sz="2800" dirty="0" smtClean="0"/>
              <a:t>As a result __ I received a Performance Award for __</a:t>
            </a:r>
          </a:p>
          <a:p>
            <a:pPr eaLnBrk="1" hangingPunct="1">
              <a:lnSpc>
                <a:spcPct val="90000"/>
              </a:lnSpc>
            </a:pPr>
            <a:endParaRPr lang="en-US" altLang="en-US" sz="2800" dirty="0" smtClean="0"/>
          </a:p>
          <a:p>
            <a:pPr eaLnBrk="1" hangingPunct="1">
              <a:lnSpc>
                <a:spcPct val="90000"/>
              </a:lnSpc>
            </a:pPr>
            <a:r>
              <a:rPr lang="en-US" altLang="en-US" sz="2800" dirty="0" smtClean="0"/>
              <a:t>My direct efforts help us to exceed our goals by ___</a:t>
            </a:r>
          </a:p>
          <a:p>
            <a:pPr eaLnBrk="1" hangingPunct="1">
              <a:lnSpc>
                <a:spcPct val="90000"/>
              </a:lnSpc>
            </a:pPr>
            <a:endParaRPr lang="en-US" altLang="en-US" sz="2800" dirty="0" smtClean="0"/>
          </a:p>
          <a:p>
            <a:pPr eaLnBrk="1" hangingPunct="1">
              <a:lnSpc>
                <a:spcPct val="90000"/>
              </a:lnSpc>
            </a:pPr>
            <a:r>
              <a:rPr lang="en-US" altLang="en-US" sz="2800" dirty="0" smtClean="0"/>
              <a:t>This led to __________</a:t>
            </a:r>
          </a:p>
        </p:txBody>
      </p:sp>
    </p:spTree>
    <p:extLst>
      <p:ext uri="{BB962C8B-B14F-4D97-AF65-F5344CB8AC3E}">
        <p14:creationId xmlns:p14="http://schemas.microsoft.com/office/powerpoint/2010/main" val="3890181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9532" y="56134"/>
            <a:ext cx="7684935" cy="1467866"/>
          </a:xfrm>
        </p:spPr>
        <p:txBody>
          <a:bodyPr/>
          <a:lstStyle/>
          <a:p>
            <a:pPr eaLnBrk="1" hangingPunct="1"/>
            <a:r>
              <a:rPr lang="en-US" altLang="en-US" sz="4400" b="1" dirty="0" smtClean="0"/>
              <a:t>Step 4  Relevant training, course work or awards</a:t>
            </a:r>
            <a:r>
              <a:rPr lang="en-US" altLang="en-US" b="1" dirty="0" smtClean="0"/>
              <a:t/>
            </a:r>
            <a:br>
              <a:rPr lang="en-US" altLang="en-US" b="1" dirty="0" smtClean="0"/>
            </a:br>
            <a:endParaRPr lang="en-US" altLang="en-US" dirty="0" smtClean="0"/>
          </a:p>
        </p:txBody>
      </p:sp>
      <p:sp>
        <p:nvSpPr>
          <p:cNvPr id="12291" name="Rectangle 3"/>
          <p:cNvSpPr>
            <a:spLocks noGrp="1" noChangeArrowheads="1"/>
          </p:cNvSpPr>
          <p:nvPr>
            <p:ph type="body" idx="1"/>
          </p:nvPr>
        </p:nvSpPr>
        <p:spPr>
          <a:xfrm>
            <a:off x="457200" y="1295400"/>
            <a:ext cx="8229600" cy="4830763"/>
          </a:xfrm>
        </p:spPr>
        <p:txBody>
          <a:bodyPr/>
          <a:lstStyle/>
          <a:p>
            <a:pPr eaLnBrk="1" hangingPunct="1">
              <a:lnSpc>
                <a:spcPct val="80000"/>
              </a:lnSpc>
              <a:defRPr/>
            </a:pPr>
            <a:endParaRPr lang="en-US" altLang="en-US" sz="2400" b="1" dirty="0" smtClean="0"/>
          </a:p>
          <a:p>
            <a:pPr marL="0" indent="0" eaLnBrk="1" hangingPunct="1">
              <a:lnSpc>
                <a:spcPct val="80000"/>
              </a:lnSpc>
              <a:buFontTx/>
              <a:buNone/>
              <a:defRPr/>
            </a:pPr>
            <a:endParaRPr lang="en-US" altLang="en-US" sz="2800" dirty="0" smtClean="0"/>
          </a:p>
          <a:p>
            <a:pPr marL="0" indent="0" eaLnBrk="1" hangingPunct="1">
              <a:lnSpc>
                <a:spcPct val="80000"/>
              </a:lnSpc>
              <a:buFontTx/>
              <a:buNone/>
              <a:defRPr/>
            </a:pPr>
            <a:endParaRPr lang="en-US" altLang="en-US" sz="2800" dirty="0" smtClean="0"/>
          </a:p>
          <a:p>
            <a:pPr marL="457200" indent="-457200" eaLnBrk="1" hangingPunct="1">
              <a:lnSpc>
                <a:spcPct val="80000"/>
              </a:lnSpc>
              <a:buFont typeface="Arial" panose="020B0604020202020204" pitchFamily="34" charset="0"/>
              <a:buChar char="•"/>
              <a:defRPr/>
            </a:pPr>
            <a:r>
              <a:rPr lang="en-US" altLang="en-US" sz="3200" dirty="0" smtClean="0"/>
              <a:t>Courses or classes you took that are relevant to the KSA you are writing about.</a:t>
            </a:r>
          </a:p>
          <a:p>
            <a:pPr marL="457200" indent="-457200" eaLnBrk="1" hangingPunct="1">
              <a:lnSpc>
                <a:spcPct val="80000"/>
              </a:lnSpc>
              <a:buFont typeface="Arial" panose="020B0604020202020204" pitchFamily="34" charset="0"/>
              <a:buChar char="•"/>
              <a:defRPr/>
            </a:pPr>
            <a:endParaRPr lang="en-US" altLang="en-US" sz="3200" dirty="0" smtClean="0"/>
          </a:p>
          <a:p>
            <a:pPr marL="457200" indent="-457200" eaLnBrk="1" hangingPunct="1">
              <a:lnSpc>
                <a:spcPct val="80000"/>
              </a:lnSpc>
              <a:buFont typeface="Arial" panose="020B0604020202020204" pitchFamily="34" charset="0"/>
              <a:buChar char="•"/>
              <a:defRPr/>
            </a:pPr>
            <a:r>
              <a:rPr lang="en-US" altLang="en-US" sz="3200" dirty="0" smtClean="0"/>
              <a:t>Recognition or awards you received because of the good work you did specific to the KSA. </a:t>
            </a:r>
          </a:p>
        </p:txBody>
      </p:sp>
    </p:spTree>
    <p:extLst>
      <p:ext uri="{BB962C8B-B14F-4D97-AF65-F5344CB8AC3E}">
        <p14:creationId xmlns:p14="http://schemas.microsoft.com/office/powerpoint/2010/main" val="12641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en-US" sz="4400" dirty="0" smtClean="0"/>
              <a:t>Your KSAs should</a:t>
            </a:r>
          </a:p>
        </p:txBody>
      </p:sp>
      <p:sp>
        <p:nvSpPr>
          <p:cNvPr id="14339" name="Rectangle 3"/>
          <p:cNvSpPr>
            <a:spLocks noGrp="1" noChangeArrowheads="1"/>
          </p:cNvSpPr>
          <p:nvPr>
            <p:ph type="body" idx="1"/>
          </p:nvPr>
        </p:nvSpPr>
        <p:spPr>
          <a:xfrm>
            <a:off x="228600" y="914400"/>
            <a:ext cx="8686800" cy="5105400"/>
          </a:xfrm>
        </p:spPr>
        <p:txBody>
          <a:bodyPr/>
          <a:lstStyle/>
          <a:p>
            <a:pPr marL="457200" indent="-457200" eaLnBrk="1" hangingPunct="1">
              <a:buFont typeface="Arial" panose="020B0604020202020204" pitchFamily="34" charset="0"/>
              <a:buChar char="•"/>
            </a:pPr>
            <a:r>
              <a:rPr lang="en-US" altLang="en-US" sz="2800" dirty="0" smtClean="0"/>
              <a:t>Be </a:t>
            </a:r>
            <a:r>
              <a:rPr lang="en-US" altLang="en-US" sz="2800" dirty="0" smtClean="0"/>
              <a:t>specific, measurable, and convey </a:t>
            </a:r>
            <a:r>
              <a:rPr lang="en-US" altLang="en-US" sz="2800" b="1" u="sng" dirty="0" smtClean="0">
                <a:solidFill>
                  <a:srgbClr val="FF0000"/>
                </a:solidFill>
              </a:rPr>
              <a:t>your</a:t>
            </a:r>
            <a:r>
              <a:rPr lang="en-US" altLang="en-US" sz="2800" dirty="0" smtClean="0"/>
              <a:t> results </a:t>
            </a:r>
            <a:endParaRPr lang="en-US" altLang="en-US" sz="2800" dirty="0" smtClean="0"/>
          </a:p>
          <a:p>
            <a:pPr marL="457200" indent="-457200" eaLnBrk="1" hangingPunct="1">
              <a:buFont typeface="Arial" panose="020B0604020202020204" pitchFamily="34" charset="0"/>
              <a:buChar char="•"/>
            </a:pPr>
            <a:r>
              <a:rPr lang="en-US" altLang="en-US" sz="2800" dirty="0" smtClean="0"/>
              <a:t>Explain </a:t>
            </a:r>
            <a:r>
              <a:rPr lang="en-US" altLang="en-US" sz="2800" b="1" u="sng" dirty="0" smtClean="0">
                <a:solidFill>
                  <a:srgbClr val="FF0000"/>
                </a:solidFill>
              </a:rPr>
              <a:t>your</a:t>
            </a:r>
            <a:r>
              <a:rPr lang="en-US" altLang="en-US" sz="2800" dirty="0" smtClean="0"/>
              <a:t> role</a:t>
            </a:r>
          </a:p>
          <a:p>
            <a:pPr marL="457200" indent="-457200" eaLnBrk="1" hangingPunct="1">
              <a:buFont typeface="Arial" panose="020B0604020202020204" pitchFamily="34" charset="0"/>
              <a:buChar char="•"/>
            </a:pPr>
            <a:r>
              <a:rPr lang="en-US" altLang="en-US" sz="2800" dirty="0" smtClean="0"/>
              <a:t>Use strong action verbs </a:t>
            </a:r>
            <a:r>
              <a:rPr lang="en-US" altLang="en-US" sz="2800" dirty="0" smtClean="0">
                <a:solidFill>
                  <a:srgbClr val="FF0000"/>
                </a:solidFill>
              </a:rPr>
              <a:t>https://resumegenius.com/longest-action-verb-list-universe  </a:t>
            </a:r>
          </a:p>
          <a:p>
            <a:pPr marL="457200" indent="-457200" eaLnBrk="1" hangingPunct="1">
              <a:buFont typeface="Arial" panose="020B0604020202020204" pitchFamily="34" charset="0"/>
              <a:buChar char="•"/>
            </a:pPr>
            <a:r>
              <a:rPr lang="en-US" altLang="en-US" sz="2800" dirty="0" smtClean="0"/>
              <a:t>Type </a:t>
            </a:r>
            <a:r>
              <a:rPr lang="en-US" altLang="en-US" sz="2800" dirty="0" smtClean="0"/>
              <a:t>your responses with the same font</a:t>
            </a:r>
          </a:p>
          <a:p>
            <a:pPr marL="457200" indent="-457200" eaLnBrk="1" hangingPunct="1">
              <a:buFont typeface="Arial" panose="020B0604020202020204" pitchFamily="34" charset="0"/>
              <a:buChar char="•"/>
            </a:pPr>
            <a:r>
              <a:rPr lang="en-US" altLang="en-US" sz="2800" dirty="0" smtClean="0"/>
              <a:t>Avoid using bullets, but rather use paragraphs</a:t>
            </a:r>
          </a:p>
          <a:p>
            <a:pPr marL="457200" indent="-457200" eaLnBrk="1" hangingPunct="1">
              <a:buFont typeface="Arial" panose="020B0604020202020204" pitchFamily="34" charset="0"/>
              <a:buChar char="•"/>
            </a:pPr>
            <a:r>
              <a:rPr lang="en-US" altLang="en-US" sz="2800" dirty="0" smtClean="0"/>
              <a:t>Spell out all terms prior to using acronyms</a:t>
            </a:r>
          </a:p>
          <a:p>
            <a:pPr marL="457200" indent="-457200" eaLnBrk="1" hangingPunct="1">
              <a:buFont typeface="Arial" panose="020B0604020202020204" pitchFamily="34" charset="0"/>
              <a:buChar char="•"/>
            </a:pPr>
            <a:r>
              <a:rPr lang="en-US" altLang="en-US" sz="2800" dirty="0" smtClean="0"/>
              <a:t>A fluid story </a:t>
            </a:r>
            <a:r>
              <a:rPr lang="en-US" altLang="en-US" sz="2800" dirty="0" smtClean="0"/>
              <a:t>with 3-4 paragraphs for each KSA</a:t>
            </a:r>
            <a:endParaRPr lang="en-US" altLang="en-US" sz="2800" dirty="0" smtClean="0"/>
          </a:p>
          <a:p>
            <a:pPr marL="457200" indent="-457200" eaLnBrk="1" hangingPunct="1">
              <a:buFont typeface="Arial" panose="020B0604020202020204" pitchFamily="34" charset="0"/>
              <a:buChar char="•"/>
            </a:pPr>
            <a:r>
              <a:rPr lang="en-US" altLang="en-US" sz="2800" dirty="0" smtClean="0"/>
              <a:t>Be objective, and state the facts</a:t>
            </a:r>
          </a:p>
          <a:p>
            <a:pPr marL="457200" indent="-457200" eaLnBrk="1" hangingPunct="1">
              <a:buFont typeface="Arial" panose="020B0604020202020204" pitchFamily="34" charset="0"/>
              <a:buChar char="•"/>
            </a:pPr>
            <a:r>
              <a:rPr lang="en-US" altLang="en-US" sz="2800" dirty="0" smtClean="0"/>
              <a:t>Use different examples that have results</a:t>
            </a:r>
            <a:endParaRPr lang="en-US" altLang="en-US" sz="3200" dirty="0" smtClean="0"/>
          </a:p>
        </p:txBody>
      </p:sp>
    </p:spTree>
    <p:extLst>
      <p:ext uri="{BB962C8B-B14F-4D97-AF65-F5344CB8AC3E}">
        <p14:creationId xmlns:p14="http://schemas.microsoft.com/office/powerpoint/2010/main" val="1419653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altLang="en-US" sz="4400" dirty="0" smtClean="0"/>
              <a:t>Please don’t</a:t>
            </a:r>
          </a:p>
        </p:txBody>
      </p:sp>
      <p:sp>
        <p:nvSpPr>
          <p:cNvPr id="15363" name="Rectangle 3"/>
          <p:cNvSpPr>
            <a:spLocks noGrp="1" noChangeArrowheads="1"/>
          </p:cNvSpPr>
          <p:nvPr>
            <p:ph type="body" idx="1"/>
          </p:nvPr>
        </p:nvSpPr>
        <p:spPr>
          <a:xfrm>
            <a:off x="266707" y="1066800"/>
            <a:ext cx="8610585" cy="4572000"/>
          </a:xfrm>
        </p:spPr>
        <p:txBody>
          <a:bodyPr/>
          <a:lstStyle/>
          <a:p>
            <a:pPr marL="457200" indent="-457200" eaLnBrk="1" hangingPunct="1">
              <a:lnSpc>
                <a:spcPct val="150000"/>
              </a:lnSpc>
              <a:buFont typeface="Arial" panose="020B0604020202020204" pitchFamily="34" charset="0"/>
              <a:buChar char="•"/>
            </a:pPr>
            <a:r>
              <a:rPr lang="en-US" altLang="en-US" sz="3200" dirty="0" smtClean="0"/>
              <a:t>Lie, (make up things) or exaggerate</a:t>
            </a:r>
          </a:p>
          <a:p>
            <a:pPr marL="457200" indent="-457200" eaLnBrk="1" hangingPunct="1">
              <a:lnSpc>
                <a:spcPct val="150000"/>
              </a:lnSpc>
              <a:buFont typeface="Arial" panose="020B0604020202020204" pitchFamily="34" charset="0"/>
              <a:buChar char="•"/>
            </a:pPr>
            <a:r>
              <a:rPr lang="en-US" altLang="en-US" sz="3200" dirty="0" smtClean="0"/>
              <a:t>Use Position Description (PD) language </a:t>
            </a:r>
          </a:p>
          <a:p>
            <a:pPr marL="457200" indent="-457200" eaLnBrk="1" hangingPunct="1">
              <a:lnSpc>
                <a:spcPct val="150000"/>
              </a:lnSpc>
              <a:buFont typeface="Arial" panose="020B0604020202020204" pitchFamily="34" charset="0"/>
              <a:buChar char="•"/>
            </a:pPr>
            <a:r>
              <a:rPr lang="en-US" altLang="en-US" sz="3200" dirty="0" smtClean="0"/>
              <a:t>Use clichés</a:t>
            </a:r>
          </a:p>
          <a:p>
            <a:pPr marL="457200" indent="-457200" eaLnBrk="1" hangingPunct="1">
              <a:lnSpc>
                <a:spcPct val="150000"/>
              </a:lnSpc>
              <a:buFont typeface="Arial" panose="020B0604020202020204" pitchFamily="34" charset="0"/>
              <a:buChar char="•"/>
            </a:pPr>
            <a:r>
              <a:rPr lang="en-US" altLang="en-US" sz="3200" dirty="0" smtClean="0"/>
              <a:t>Use philosophy</a:t>
            </a:r>
          </a:p>
          <a:p>
            <a:pPr marL="457200" indent="-457200" eaLnBrk="1" hangingPunct="1">
              <a:lnSpc>
                <a:spcPct val="150000"/>
              </a:lnSpc>
              <a:buFont typeface="Arial" panose="020B0604020202020204" pitchFamily="34" charset="0"/>
              <a:buChar char="•"/>
            </a:pPr>
            <a:r>
              <a:rPr lang="en-US" altLang="en-US" sz="3200" dirty="0" smtClean="0"/>
              <a:t>Use flowery language</a:t>
            </a:r>
          </a:p>
          <a:p>
            <a:pPr marL="457200" indent="-457200" eaLnBrk="1" hangingPunct="1">
              <a:lnSpc>
                <a:spcPct val="150000"/>
              </a:lnSpc>
              <a:buFont typeface="Arial" panose="020B0604020202020204" pitchFamily="34" charset="0"/>
              <a:buChar char="•"/>
            </a:pPr>
            <a:r>
              <a:rPr lang="en-US" altLang="en-US" sz="3200" dirty="0" smtClean="0"/>
              <a:t>Ramble</a:t>
            </a:r>
          </a:p>
        </p:txBody>
      </p:sp>
    </p:spTree>
    <p:extLst>
      <p:ext uri="{BB962C8B-B14F-4D97-AF65-F5344CB8AC3E}">
        <p14:creationId xmlns:p14="http://schemas.microsoft.com/office/powerpoint/2010/main" val="38066509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Prior to submission</a:t>
            </a:r>
            <a:endParaRPr lang="en-US" sz="4400" dirty="0"/>
          </a:p>
        </p:txBody>
      </p:sp>
      <p:sp>
        <p:nvSpPr>
          <p:cNvPr id="3" name="Content Placeholder 2"/>
          <p:cNvSpPr>
            <a:spLocks noGrp="1"/>
          </p:cNvSpPr>
          <p:nvPr>
            <p:ph idx="1"/>
          </p:nvPr>
        </p:nvSpPr>
        <p:spPr>
          <a:xfrm>
            <a:off x="266707" y="1447800"/>
            <a:ext cx="8610585" cy="4038599"/>
          </a:xfrm>
        </p:spPr>
        <p:txBody>
          <a:bodyPr/>
          <a:lstStyle/>
          <a:p>
            <a:pPr marL="457200" lvl="0" indent="-457200">
              <a:buFont typeface="Arial" panose="020B0604020202020204" pitchFamily="34" charset="0"/>
              <a:buChar char="•"/>
            </a:pPr>
            <a:r>
              <a:rPr lang="en-US" sz="3200" dirty="0"/>
              <a:t>Review with an eye for proper grammar, correct spelling, complete sentences and logical presentation</a:t>
            </a:r>
            <a:r>
              <a:rPr lang="en-US" sz="3200" dirty="0" smtClean="0"/>
              <a:t>.</a:t>
            </a:r>
          </a:p>
          <a:p>
            <a:pPr marL="457200" lvl="0" indent="-457200">
              <a:buFont typeface="Arial" panose="020B0604020202020204" pitchFamily="34" charset="0"/>
              <a:buChar char="•"/>
            </a:pPr>
            <a:endParaRPr lang="en-US" sz="3200" dirty="0" smtClean="0"/>
          </a:p>
          <a:p>
            <a:pPr marL="457200" lvl="0" indent="-457200">
              <a:buFont typeface="Arial" panose="020B0604020202020204" pitchFamily="34" charset="0"/>
              <a:buChar char="•"/>
            </a:pPr>
            <a:r>
              <a:rPr lang="en-US" sz="3200" dirty="0" smtClean="0"/>
              <a:t>Remember, you are bidding on a vacancy that is a competition.   As such, be sure to do your very best.</a:t>
            </a:r>
            <a:endParaRPr lang="en-US" sz="3200" dirty="0"/>
          </a:p>
          <a:p>
            <a:endParaRPr lang="en-US" dirty="0"/>
          </a:p>
        </p:txBody>
      </p:sp>
    </p:spTree>
    <p:extLst>
      <p:ext uri="{BB962C8B-B14F-4D97-AF65-F5344CB8AC3E}">
        <p14:creationId xmlns:p14="http://schemas.microsoft.com/office/powerpoint/2010/main" val="398852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8" y="0"/>
            <a:ext cx="8610584" cy="1168255"/>
          </a:xfrm>
        </p:spPr>
        <p:txBody>
          <a:bodyPr/>
          <a:lstStyle/>
          <a:p>
            <a:r>
              <a:rPr lang="en-US" sz="3200" dirty="0" smtClean="0"/>
              <a:t> </a:t>
            </a:r>
            <a:r>
              <a:rPr lang="en-US" sz="3200" u="sng" dirty="0" smtClean="0"/>
              <a:t>TIPS that will help you in times of mild stress</a:t>
            </a:r>
            <a:endParaRPr lang="en-US" sz="3200" u="sng" dirty="0"/>
          </a:p>
        </p:txBody>
      </p:sp>
      <p:sp>
        <p:nvSpPr>
          <p:cNvPr id="3" name="Text Placeholder 2"/>
          <p:cNvSpPr>
            <a:spLocks noGrp="1"/>
          </p:cNvSpPr>
          <p:nvPr>
            <p:ph type="body" idx="1"/>
          </p:nvPr>
        </p:nvSpPr>
        <p:spPr>
          <a:xfrm>
            <a:off x="266707" y="914400"/>
            <a:ext cx="8610585" cy="5029199"/>
          </a:xfrm>
        </p:spPr>
        <p:txBody>
          <a:bodyPr/>
          <a:lstStyle/>
          <a:p>
            <a:pPr marL="285750" indent="-285750">
              <a:buFont typeface="Arial" panose="020B0604020202020204" pitchFamily="34" charset="0"/>
              <a:buChar char="•"/>
            </a:pPr>
            <a:r>
              <a:rPr lang="en-US" sz="3000" dirty="0" smtClean="0"/>
              <a:t>Proofread what you write starting from the bottom of the page and read </a:t>
            </a:r>
            <a:r>
              <a:rPr lang="en-US" sz="3000" dirty="0" smtClean="0"/>
              <a:t>from right </a:t>
            </a:r>
            <a:r>
              <a:rPr lang="en-US" sz="3000" dirty="0" smtClean="0"/>
              <a:t>to left and go </a:t>
            </a:r>
            <a:r>
              <a:rPr lang="en-US" sz="3000" dirty="0" smtClean="0"/>
              <a:t>up…You will catch more errors this way</a:t>
            </a:r>
            <a:endParaRPr lang="en-US" sz="3000" dirty="0" smtClean="0"/>
          </a:p>
          <a:p>
            <a:endParaRPr lang="en-US" sz="3000" dirty="0" smtClean="0"/>
          </a:p>
          <a:p>
            <a:pPr marL="285750" indent="-285750">
              <a:buFont typeface="Arial" panose="020B0604020202020204" pitchFamily="34" charset="0"/>
              <a:buChar char="•"/>
            </a:pPr>
            <a:r>
              <a:rPr lang="en-US" sz="3000" dirty="0" smtClean="0"/>
              <a:t>At minimum, provide a clearly written focused problem, specific actions or steps you took, and a result in which </a:t>
            </a:r>
            <a:r>
              <a:rPr lang="en-US" sz="3000" dirty="0" smtClean="0">
                <a:solidFill>
                  <a:schemeClr val="tx1"/>
                </a:solidFill>
              </a:rPr>
              <a:t>you</a:t>
            </a:r>
            <a:r>
              <a:rPr lang="en-US" sz="3000" dirty="0" smtClean="0"/>
              <a:t> have demonstrated value added </a:t>
            </a:r>
          </a:p>
          <a:p>
            <a:pPr marL="285750" indent="-285750">
              <a:buFont typeface="Arial" panose="020B0604020202020204" pitchFamily="34" charset="0"/>
              <a:buChar char="•"/>
            </a:pPr>
            <a:endParaRPr lang="en-US" sz="3000" dirty="0"/>
          </a:p>
          <a:p>
            <a:pPr marL="285750" indent="-285750">
              <a:buFont typeface="Arial" panose="020B0604020202020204" pitchFamily="34" charset="0"/>
              <a:buChar char="•"/>
            </a:pPr>
            <a:r>
              <a:rPr lang="en-US" sz="3000" dirty="0" smtClean="0"/>
              <a:t>Show diversity of experience i.e. leadership, technical, volunteerism, collaboration, projects…</a:t>
            </a:r>
            <a:endParaRPr lang="en-US" sz="3000" dirty="0"/>
          </a:p>
        </p:txBody>
      </p:sp>
    </p:spTree>
    <p:extLst>
      <p:ext uri="{BB962C8B-B14F-4D97-AF65-F5344CB8AC3E}">
        <p14:creationId xmlns:p14="http://schemas.microsoft.com/office/powerpoint/2010/main" val="1181570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smtClean="0"/>
              <a:t>KSAs – </a:t>
            </a:r>
            <a:r>
              <a:rPr lang="en-US" altLang="en-US" sz="4400" b="1" i="1" u="sng" dirty="0" smtClean="0"/>
              <a:t>KNOWLEDGE</a:t>
            </a:r>
            <a:endParaRPr lang="en-US" sz="4400" u="sng" dirty="0"/>
          </a:p>
        </p:txBody>
      </p:sp>
      <p:sp>
        <p:nvSpPr>
          <p:cNvPr id="3" name="Content Placeholder 2"/>
          <p:cNvSpPr>
            <a:spLocks noGrp="1"/>
          </p:cNvSpPr>
          <p:nvPr>
            <p:ph idx="1"/>
          </p:nvPr>
        </p:nvSpPr>
        <p:spPr>
          <a:xfrm>
            <a:off x="609600" y="914400"/>
            <a:ext cx="8077200" cy="4572000"/>
          </a:xfrm>
        </p:spPr>
        <p:txBody>
          <a:bodyPr/>
          <a:lstStyle/>
          <a:p>
            <a:endParaRPr lang="en-US" altLang="en-US" sz="3600" dirty="0" smtClean="0"/>
          </a:p>
          <a:p>
            <a:r>
              <a:rPr lang="en-US" altLang="en-US" sz="3600" dirty="0" smtClean="0"/>
              <a:t>Knowledge statements refer to an organized body of information or a procedure applied directly to the performance of a function. Knowledge statements demonstrate… </a:t>
            </a:r>
          </a:p>
          <a:p>
            <a:endParaRPr lang="en-US" altLang="en-US" sz="3600" dirty="0" smtClean="0"/>
          </a:p>
          <a:p>
            <a:pPr marL="400050" lvl="1" indent="0" algn="ctr">
              <a:buNone/>
            </a:pPr>
            <a:r>
              <a:rPr lang="en-US" altLang="en-US" sz="3600" b="1" dirty="0" smtClean="0">
                <a:solidFill>
                  <a:srgbClr val="FF0000"/>
                </a:solidFill>
              </a:rPr>
              <a:t>“How </a:t>
            </a:r>
            <a:r>
              <a:rPr lang="en-US" altLang="en-US" sz="3600" b="1" u="sng" dirty="0" smtClean="0">
                <a:solidFill>
                  <a:srgbClr val="FF0000"/>
                </a:solidFill>
              </a:rPr>
              <a:t>you </a:t>
            </a:r>
            <a:r>
              <a:rPr lang="en-US" altLang="en-US" sz="3600" b="1" dirty="0" smtClean="0">
                <a:solidFill>
                  <a:srgbClr val="FF0000"/>
                </a:solidFill>
              </a:rPr>
              <a:t>know what </a:t>
            </a:r>
            <a:r>
              <a:rPr lang="en-US" altLang="en-US" sz="3600" b="1" u="sng" dirty="0" smtClean="0">
                <a:solidFill>
                  <a:srgbClr val="FF0000"/>
                </a:solidFill>
              </a:rPr>
              <a:t>you</a:t>
            </a:r>
            <a:r>
              <a:rPr lang="en-US" altLang="en-US" sz="3600" b="1" dirty="0" smtClean="0">
                <a:solidFill>
                  <a:srgbClr val="FF0000"/>
                </a:solidFill>
              </a:rPr>
              <a:t> know”</a:t>
            </a:r>
          </a:p>
          <a:p>
            <a:endParaRPr lang="en-US" dirty="0"/>
          </a:p>
        </p:txBody>
      </p:sp>
    </p:spTree>
    <p:extLst>
      <p:ext uri="{BB962C8B-B14F-4D97-AF65-F5344CB8AC3E}">
        <p14:creationId xmlns:p14="http://schemas.microsoft.com/office/powerpoint/2010/main" val="432713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Questions</a:t>
            </a:r>
            <a:endParaRPr lang="en-US" sz="44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800" y="1143000"/>
            <a:ext cx="4724399"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816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smtClean="0"/>
              <a:t>KSAs – </a:t>
            </a:r>
            <a:r>
              <a:rPr lang="en-US" altLang="en-US" sz="4400" b="1" i="1" u="sng" dirty="0" smtClean="0"/>
              <a:t>SKILLS</a:t>
            </a:r>
            <a:endParaRPr lang="en-US" sz="4400" u="sng" dirty="0"/>
          </a:p>
        </p:txBody>
      </p:sp>
      <p:sp>
        <p:nvSpPr>
          <p:cNvPr id="3" name="Content Placeholder 2"/>
          <p:cNvSpPr>
            <a:spLocks noGrp="1"/>
          </p:cNvSpPr>
          <p:nvPr>
            <p:ph idx="1"/>
          </p:nvPr>
        </p:nvSpPr>
        <p:spPr>
          <a:xfrm>
            <a:off x="457200" y="990600"/>
            <a:ext cx="8153400" cy="4876800"/>
          </a:xfrm>
        </p:spPr>
        <p:txBody>
          <a:bodyPr/>
          <a:lstStyle/>
          <a:p>
            <a:endParaRPr lang="en-US" altLang="en-US" sz="3600" dirty="0" smtClean="0"/>
          </a:p>
          <a:p>
            <a:r>
              <a:rPr lang="en-US" altLang="en-US" sz="3600" dirty="0" smtClean="0"/>
              <a:t>Skills refer to observable competence to perform manual, verbal or mental functions, including manipulation of data or things. Skills can often be measured by performance tests. They include examples that demonstrate… </a:t>
            </a:r>
          </a:p>
          <a:p>
            <a:pPr marL="400050" lvl="1" indent="0">
              <a:buNone/>
            </a:pPr>
            <a:endParaRPr lang="en-US" altLang="en-US" sz="3200" b="1" dirty="0" smtClean="0">
              <a:solidFill>
                <a:srgbClr val="FF0000"/>
              </a:solidFill>
            </a:endParaRPr>
          </a:p>
          <a:p>
            <a:pPr marL="400050" lvl="1" indent="0" algn="ctr">
              <a:buNone/>
            </a:pPr>
            <a:r>
              <a:rPr lang="en-US" altLang="en-US" sz="3600" b="1" dirty="0" smtClean="0">
                <a:solidFill>
                  <a:srgbClr val="FF0000"/>
                </a:solidFill>
              </a:rPr>
              <a:t>“How well </a:t>
            </a:r>
            <a:r>
              <a:rPr lang="en-US" altLang="en-US" sz="3600" b="1" u="sng" dirty="0" smtClean="0">
                <a:solidFill>
                  <a:srgbClr val="FF0000"/>
                </a:solidFill>
              </a:rPr>
              <a:t>you</a:t>
            </a:r>
            <a:r>
              <a:rPr lang="en-US" altLang="en-US" sz="3600" b="1" dirty="0" smtClean="0">
                <a:solidFill>
                  <a:srgbClr val="FF0000"/>
                </a:solidFill>
              </a:rPr>
              <a:t> do what </a:t>
            </a:r>
            <a:r>
              <a:rPr lang="en-US" altLang="en-US" sz="3600" b="1" u="sng" dirty="0" smtClean="0">
                <a:solidFill>
                  <a:srgbClr val="FF0000"/>
                </a:solidFill>
              </a:rPr>
              <a:t>you</a:t>
            </a:r>
            <a:r>
              <a:rPr lang="en-US" altLang="en-US" sz="3600" b="1" dirty="0" smtClean="0">
                <a:solidFill>
                  <a:srgbClr val="FF0000"/>
                </a:solidFill>
              </a:rPr>
              <a:t> do”</a:t>
            </a:r>
          </a:p>
          <a:p>
            <a:endParaRPr lang="en-US" sz="2000" dirty="0"/>
          </a:p>
        </p:txBody>
      </p:sp>
    </p:spTree>
    <p:extLst>
      <p:ext uri="{BB962C8B-B14F-4D97-AF65-F5344CB8AC3E}">
        <p14:creationId xmlns:p14="http://schemas.microsoft.com/office/powerpoint/2010/main" val="354653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smtClean="0"/>
              <a:t>KSAs – </a:t>
            </a:r>
            <a:r>
              <a:rPr lang="en-US" altLang="en-US" sz="4400" b="1" i="1" u="sng" dirty="0" smtClean="0"/>
              <a:t>ABILITIES</a:t>
            </a:r>
            <a:endParaRPr lang="en-US" sz="4400" u="sng" dirty="0"/>
          </a:p>
        </p:txBody>
      </p:sp>
      <p:sp>
        <p:nvSpPr>
          <p:cNvPr id="3" name="Content Placeholder 2"/>
          <p:cNvSpPr>
            <a:spLocks noGrp="1"/>
          </p:cNvSpPr>
          <p:nvPr>
            <p:ph idx="1"/>
          </p:nvPr>
        </p:nvSpPr>
        <p:spPr>
          <a:xfrm>
            <a:off x="685800" y="1524000"/>
            <a:ext cx="7924800" cy="4114799"/>
          </a:xfrm>
        </p:spPr>
        <p:txBody>
          <a:bodyPr/>
          <a:lstStyle/>
          <a:p>
            <a:r>
              <a:rPr lang="en-US" altLang="en-US" sz="3600" dirty="0" smtClean="0"/>
              <a:t>Are competencies to perform an observable behavior, or a behavior </a:t>
            </a:r>
          </a:p>
          <a:p>
            <a:r>
              <a:rPr lang="en-US" altLang="en-US" sz="3600" dirty="0" smtClean="0"/>
              <a:t>that results in an observable product. Ability statements demonstrate… </a:t>
            </a:r>
          </a:p>
          <a:p>
            <a:endParaRPr lang="en-US" altLang="en-US" sz="3200" dirty="0"/>
          </a:p>
          <a:p>
            <a:pPr marL="0" indent="0" algn="ctr">
              <a:buNone/>
            </a:pPr>
            <a:r>
              <a:rPr lang="en-US" altLang="en-US" sz="3200" b="1" dirty="0">
                <a:solidFill>
                  <a:srgbClr val="FF0000"/>
                </a:solidFill>
              </a:rPr>
              <a:t> </a:t>
            </a:r>
            <a:r>
              <a:rPr lang="en-US" altLang="en-US" sz="3200" b="1" dirty="0" smtClean="0">
                <a:solidFill>
                  <a:srgbClr val="FF0000"/>
                </a:solidFill>
              </a:rPr>
              <a:t> </a:t>
            </a:r>
            <a:r>
              <a:rPr lang="en-US" altLang="en-US" sz="3600" b="1" dirty="0" smtClean="0">
                <a:solidFill>
                  <a:srgbClr val="FF0000"/>
                </a:solidFill>
              </a:rPr>
              <a:t>“How </a:t>
            </a:r>
            <a:r>
              <a:rPr lang="en-US" altLang="en-US" sz="3600" b="1" u="sng" dirty="0" smtClean="0">
                <a:solidFill>
                  <a:srgbClr val="FF0000"/>
                </a:solidFill>
              </a:rPr>
              <a:t>you</a:t>
            </a:r>
            <a:r>
              <a:rPr lang="en-US" altLang="en-US" sz="3600" b="1" dirty="0" smtClean="0">
                <a:solidFill>
                  <a:srgbClr val="FF0000"/>
                </a:solidFill>
              </a:rPr>
              <a:t> do what </a:t>
            </a:r>
            <a:r>
              <a:rPr lang="en-US" altLang="en-US" sz="3600" b="1" u="sng" dirty="0" smtClean="0">
                <a:solidFill>
                  <a:srgbClr val="FF0000"/>
                </a:solidFill>
              </a:rPr>
              <a:t>you</a:t>
            </a:r>
            <a:r>
              <a:rPr lang="en-US" altLang="en-US" sz="3600" b="1" dirty="0" smtClean="0">
                <a:solidFill>
                  <a:srgbClr val="FF0000"/>
                </a:solidFill>
              </a:rPr>
              <a:t> do”</a:t>
            </a:r>
          </a:p>
          <a:p>
            <a:endParaRPr lang="en-US" dirty="0"/>
          </a:p>
        </p:txBody>
      </p:sp>
    </p:spTree>
    <p:extLst>
      <p:ext uri="{BB962C8B-B14F-4D97-AF65-F5344CB8AC3E}">
        <p14:creationId xmlns:p14="http://schemas.microsoft.com/office/powerpoint/2010/main" val="2053026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smtClean="0"/>
              <a:t>Common KSA’s </a:t>
            </a:r>
            <a:r>
              <a:rPr lang="en-US" altLang="en-US" sz="4400" b="1" dirty="0"/>
              <a:t/>
            </a:r>
            <a:br>
              <a:rPr lang="en-US" altLang="en-US" sz="4400" b="1" dirty="0"/>
            </a:br>
            <a:endParaRPr lang="en-US" sz="4400" dirty="0"/>
          </a:p>
        </p:txBody>
      </p:sp>
      <p:sp>
        <p:nvSpPr>
          <p:cNvPr id="3" name="Content Placeholder 2"/>
          <p:cNvSpPr>
            <a:spLocks noGrp="1"/>
          </p:cNvSpPr>
          <p:nvPr>
            <p:ph idx="1"/>
          </p:nvPr>
        </p:nvSpPr>
        <p:spPr>
          <a:xfrm>
            <a:off x="609600" y="1224389"/>
            <a:ext cx="8267692" cy="4566811"/>
          </a:xfrm>
        </p:spPr>
        <p:txBody>
          <a:bodyPr/>
          <a:lstStyle/>
          <a:p>
            <a:pPr marL="457200" indent="-457200">
              <a:lnSpc>
                <a:spcPct val="150000"/>
              </a:lnSpc>
              <a:buFont typeface="Arial" panose="020B0604020202020204" pitchFamily="34" charset="0"/>
              <a:buChar char="•"/>
            </a:pPr>
            <a:r>
              <a:rPr lang="en-US" altLang="en-US" sz="3600" b="1" dirty="0" smtClean="0">
                <a:solidFill>
                  <a:schemeClr val="tx1"/>
                </a:solidFill>
              </a:rPr>
              <a:t>Decision Making </a:t>
            </a:r>
          </a:p>
          <a:p>
            <a:pPr marL="457200" indent="-457200">
              <a:lnSpc>
                <a:spcPct val="150000"/>
              </a:lnSpc>
              <a:buFont typeface="Arial" panose="020B0604020202020204" pitchFamily="34" charset="0"/>
              <a:buChar char="•"/>
            </a:pPr>
            <a:r>
              <a:rPr lang="en-US" altLang="en-US" sz="3600" b="1" dirty="0" smtClean="0">
                <a:solidFill>
                  <a:schemeClr val="tx1"/>
                </a:solidFill>
              </a:rPr>
              <a:t>Problem Solving</a:t>
            </a:r>
          </a:p>
          <a:p>
            <a:pPr marL="457200" indent="-457200">
              <a:lnSpc>
                <a:spcPct val="150000"/>
              </a:lnSpc>
              <a:buFont typeface="Arial" panose="020B0604020202020204" pitchFamily="34" charset="0"/>
              <a:buChar char="•"/>
            </a:pPr>
            <a:r>
              <a:rPr lang="en-US" altLang="en-US" sz="3600" b="1" dirty="0" smtClean="0">
                <a:solidFill>
                  <a:schemeClr val="tx1"/>
                </a:solidFill>
              </a:rPr>
              <a:t>Motivation</a:t>
            </a:r>
          </a:p>
          <a:p>
            <a:pPr marL="457200" indent="-457200">
              <a:lnSpc>
                <a:spcPct val="150000"/>
              </a:lnSpc>
              <a:buFont typeface="Arial" panose="020B0604020202020204" pitchFamily="34" charset="0"/>
              <a:buChar char="•"/>
            </a:pPr>
            <a:r>
              <a:rPr lang="en-US" altLang="en-US" sz="3600" b="1" dirty="0" smtClean="0">
                <a:solidFill>
                  <a:schemeClr val="tx1"/>
                </a:solidFill>
              </a:rPr>
              <a:t>Programs / Projects</a:t>
            </a:r>
          </a:p>
          <a:p>
            <a:pPr marL="457200" indent="-457200">
              <a:lnSpc>
                <a:spcPct val="150000"/>
              </a:lnSpc>
              <a:buFont typeface="Arial" panose="020B0604020202020204" pitchFamily="34" charset="0"/>
              <a:buChar char="•"/>
            </a:pPr>
            <a:r>
              <a:rPr lang="en-US" altLang="en-US" sz="3600" b="1" dirty="0" smtClean="0">
                <a:solidFill>
                  <a:schemeClr val="tx1"/>
                </a:solidFill>
              </a:rPr>
              <a:t>Communication / Conflict </a:t>
            </a:r>
            <a:endParaRPr lang="en-US" dirty="0"/>
          </a:p>
        </p:txBody>
      </p:sp>
    </p:spTree>
    <p:extLst>
      <p:ext uri="{BB962C8B-B14F-4D97-AF65-F5344CB8AC3E}">
        <p14:creationId xmlns:p14="http://schemas.microsoft.com/office/powerpoint/2010/main" val="235013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smtClean="0"/>
              <a:t>Common KSA’s </a:t>
            </a:r>
            <a:endParaRPr lang="en-US" sz="4400" u="sng" dirty="0"/>
          </a:p>
        </p:txBody>
      </p:sp>
      <p:sp>
        <p:nvSpPr>
          <p:cNvPr id="3" name="Text Placeholder 2"/>
          <p:cNvSpPr>
            <a:spLocks noGrp="1"/>
          </p:cNvSpPr>
          <p:nvPr>
            <p:ph type="body" idx="1"/>
          </p:nvPr>
        </p:nvSpPr>
        <p:spPr>
          <a:xfrm>
            <a:off x="266707" y="1224390"/>
            <a:ext cx="8610585" cy="4262010"/>
          </a:xfrm>
        </p:spPr>
        <p:txBody>
          <a:bodyPr/>
          <a:lstStyle/>
          <a:p>
            <a:pPr marL="457200" indent="-457200">
              <a:lnSpc>
                <a:spcPct val="150000"/>
              </a:lnSpc>
              <a:buFont typeface="Arial" panose="020B0604020202020204" pitchFamily="34" charset="0"/>
              <a:buChar char="•"/>
            </a:pPr>
            <a:r>
              <a:rPr lang="en-US" altLang="en-US" sz="3600" b="1" dirty="0" smtClean="0">
                <a:solidFill>
                  <a:schemeClr val="tx1"/>
                </a:solidFill>
              </a:rPr>
              <a:t>Interpersonal Skills </a:t>
            </a:r>
          </a:p>
          <a:p>
            <a:pPr marL="457200" indent="-457200">
              <a:lnSpc>
                <a:spcPct val="150000"/>
              </a:lnSpc>
              <a:buFont typeface="Arial" panose="020B0604020202020204" pitchFamily="34" charset="0"/>
              <a:buChar char="•"/>
            </a:pPr>
            <a:r>
              <a:rPr lang="en-US" altLang="en-US" sz="3600" b="1" dirty="0" smtClean="0">
                <a:solidFill>
                  <a:schemeClr val="tx1"/>
                </a:solidFill>
              </a:rPr>
              <a:t>Collaboration</a:t>
            </a:r>
          </a:p>
          <a:p>
            <a:pPr marL="457200" indent="-457200">
              <a:lnSpc>
                <a:spcPct val="150000"/>
              </a:lnSpc>
              <a:buFont typeface="Arial" panose="020B0604020202020204" pitchFamily="34" charset="0"/>
              <a:buChar char="•"/>
            </a:pPr>
            <a:r>
              <a:rPr lang="en-US" altLang="en-US" sz="3600" b="1" dirty="0" smtClean="0">
                <a:solidFill>
                  <a:schemeClr val="tx1"/>
                </a:solidFill>
              </a:rPr>
              <a:t>Planning and Organizing</a:t>
            </a:r>
          </a:p>
          <a:p>
            <a:pPr marL="457200" indent="-457200">
              <a:lnSpc>
                <a:spcPct val="150000"/>
              </a:lnSpc>
              <a:buFont typeface="Arial" panose="020B0604020202020204" pitchFamily="34" charset="0"/>
              <a:buChar char="•"/>
            </a:pPr>
            <a:r>
              <a:rPr lang="en-US" altLang="en-US" sz="3600" b="1" dirty="0" smtClean="0">
                <a:solidFill>
                  <a:schemeClr val="tx1"/>
                </a:solidFill>
              </a:rPr>
              <a:t>Critical Thinking / Analytical Skills</a:t>
            </a:r>
          </a:p>
          <a:p>
            <a:pPr marL="457200" indent="-457200">
              <a:lnSpc>
                <a:spcPct val="150000"/>
              </a:lnSpc>
              <a:buFont typeface="Arial" panose="020B0604020202020204" pitchFamily="34" charset="0"/>
              <a:buChar char="•"/>
            </a:pPr>
            <a:r>
              <a:rPr lang="en-US" altLang="en-US" sz="3600" b="1" dirty="0" smtClean="0">
                <a:solidFill>
                  <a:schemeClr val="tx1"/>
                </a:solidFill>
              </a:rPr>
              <a:t>Ability to Influence Others</a:t>
            </a:r>
          </a:p>
          <a:p>
            <a:pPr marL="457200" indent="-457200">
              <a:lnSpc>
                <a:spcPct val="150000"/>
              </a:lnSpc>
              <a:buFont typeface="Arial" panose="020B0604020202020204" pitchFamily="34" charset="0"/>
              <a:buChar char="•"/>
            </a:pPr>
            <a:endParaRPr lang="en-US" altLang="en-US" sz="3600" b="1" dirty="0" smtClean="0">
              <a:solidFill>
                <a:schemeClr val="tx1"/>
              </a:solidFill>
            </a:endParaRPr>
          </a:p>
          <a:p>
            <a:endParaRPr lang="en-US" dirty="0"/>
          </a:p>
        </p:txBody>
      </p:sp>
    </p:spTree>
    <p:extLst>
      <p:ext uri="{BB962C8B-B14F-4D97-AF65-F5344CB8AC3E}">
        <p14:creationId xmlns:p14="http://schemas.microsoft.com/office/powerpoint/2010/main" val="3163066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134"/>
            <a:ext cx="8763000" cy="5811266"/>
          </a:xfrm>
        </p:spPr>
        <p:txBody>
          <a:bodyPr/>
          <a:lstStyle/>
          <a:p>
            <a:pPr algn="ctr"/>
            <a:r>
              <a:rPr lang="en-US" sz="4400" b="1" u="sng" dirty="0" smtClean="0">
                <a:solidFill>
                  <a:schemeClr val="tx1"/>
                </a:solidFill>
              </a:rPr>
              <a:t>Leadership Dimensions</a:t>
            </a:r>
            <a:r>
              <a:rPr lang="en-US" sz="3600" dirty="0" smtClean="0"/>
              <a:t/>
            </a:r>
            <a:br>
              <a:rPr lang="en-US" sz="3600" dirty="0" smtClean="0"/>
            </a:br>
            <a:r>
              <a:rPr lang="en-US" dirty="0"/>
              <a:t/>
            </a:r>
            <a:br>
              <a:rPr lang="en-US" dirty="0"/>
            </a:br>
            <a:r>
              <a:rPr lang="en-US" dirty="0" smtClean="0">
                <a:solidFill>
                  <a:schemeClr val="tx1"/>
                </a:solidFill>
              </a:rPr>
              <a:t>                </a:t>
            </a:r>
            <a:r>
              <a:rPr lang="en-US" sz="4000" b="1" dirty="0" smtClean="0">
                <a:solidFill>
                  <a:schemeClr val="tx1"/>
                </a:solidFill>
              </a:rPr>
              <a:t>*</a:t>
            </a:r>
            <a:r>
              <a:rPr lang="en-US" sz="4000" b="1" dirty="0" smtClean="0">
                <a:solidFill>
                  <a:schemeClr val="tx1"/>
                </a:solidFill>
                <a:latin typeface="Times New Roman" panose="02020603050405020304" pitchFamily="18" charset="0"/>
                <a:cs typeface="Times New Roman" panose="02020603050405020304" pitchFamily="18" charset="0"/>
              </a:rPr>
              <a:t>Leading Change</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chemeClr val="tx1"/>
                </a:solidFill>
              </a:rPr>
              <a:t>* </a:t>
            </a:r>
            <a:r>
              <a:rPr lang="en-US" sz="4000" b="1" dirty="0" smtClean="0">
                <a:solidFill>
                  <a:schemeClr val="tx1"/>
                </a:solidFill>
                <a:latin typeface="Times New Roman" panose="02020603050405020304" pitchFamily="18" charset="0"/>
                <a:cs typeface="Times New Roman" panose="02020603050405020304" pitchFamily="18" charset="0"/>
              </a:rPr>
              <a:t>Leading People</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chemeClr val="tx1"/>
                </a:solidFill>
              </a:rPr>
              <a:t>* </a:t>
            </a:r>
            <a:r>
              <a:rPr lang="en-US" sz="4000" b="1" dirty="0" smtClean="0">
                <a:solidFill>
                  <a:schemeClr val="tx1"/>
                </a:solidFill>
                <a:latin typeface="Times New Roman" panose="02020603050405020304" pitchFamily="18" charset="0"/>
                <a:cs typeface="Times New Roman" panose="02020603050405020304" pitchFamily="18" charset="0"/>
              </a:rPr>
              <a:t>Building Relationships</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chemeClr val="tx1"/>
                </a:solidFill>
              </a:rPr>
              <a:t>* </a:t>
            </a:r>
            <a:r>
              <a:rPr lang="en-US" sz="4000" b="1" dirty="0" smtClean="0">
                <a:solidFill>
                  <a:schemeClr val="tx1"/>
                </a:solidFill>
                <a:latin typeface="Times New Roman" panose="02020603050405020304" pitchFamily="18" charset="0"/>
                <a:cs typeface="Times New Roman" panose="02020603050405020304" pitchFamily="18" charset="0"/>
              </a:rPr>
              <a:t>Achieving Results</a:t>
            </a:r>
            <a:r>
              <a:rPr lang="en-US" b="1" dirty="0" smtClean="0">
                <a:solidFill>
                  <a:srgbClr val="FF0000"/>
                </a:solidFill>
              </a:rPr>
              <a:t/>
            </a:r>
            <a:br>
              <a:rPr lang="en-US" b="1" dirty="0" smtClean="0">
                <a:solidFill>
                  <a:srgbClr val="FF0000"/>
                </a:solidFill>
              </a:rPr>
            </a:br>
            <a:r>
              <a:rPr lang="en-US" dirty="0"/>
              <a:t/>
            </a:r>
            <a:br>
              <a:rPr lang="en-US" dirty="0"/>
            </a:br>
            <a:endParaRPr lang="en-US" dirty="0"/>
          </a:p>
        </p:txBody>
      </p:sp>
    </p:spTree>
    <p:extLst>
      <p:ext uri="{BB962C8B-B14F-4D97-AF65-F5344CB8AC3E}">
        <p14:creationId xmlns:p14="http://schemas.microsoft.com/office/powerpoint/2010/main" val="919994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i="1" dirty="0" smtClean="0"/>
              <a:t>OK, now that you know what KSAs are, What’s Your Next Step?</a:t>
            </a:r>
            <a:endParaRPr lang="en-US" sz="3600" dirty="0"/>
          </a:p>
        </p:txBody>
      </p:sp>
      <p:pic>
        <p:nvPicPr>
          <p:cNvPr id="286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1" y="2934610"/>
            <a:ext cx="2057400" cy="209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00400" y="1382286"/>
            <a:ext cx="5715000" cy="4813625"/>
          </a:xfrm>
          <a:prstGeom prst="rect">
            <a:avLst/>
          </a:prstGeom>
        </p:spPr>
        <p:txBody>
          <a:bodyPr wrap="square">
            <a:spAutoFit/>
          </a:bodyPr>
          <a:lstStyle/>
          <a:p>
            <a:pPr lvl="0">
              <a:spcBef>
                <a:spcPct val="20000"/>
              </a:spcBef>
              <a:buClr>
                <a:srgbClr val="CC9900"/>
              </a:buClr>
              <a:buSzPct val="65000"/>
            </a:pPr>
            <a:endParaRPr lang="en-US" altLang="en-US" sz="2600" kern="0" dirty="0">
              <a:solidFill>
                <a:srgbClr val="000000"/>
              </a:solidFill>
              <a:latin typeface="Arial"/>
            </a:endParaRPr>
          </a:p>
          <a:p>
            <a:pPr marL="342900" lvl="0" indent="-342900">
              <a:spcBef>
                <a:spcPct val="20000"/>
              </a:spcBef>
              <a:buClr>
                <a:srgbClr val="CC9900"/>
              </a:buClr>
              <a:buSzPct val="65000"/>
              <a:buFont typeface="Wingdings" pitchFamily="2" charset="2"/>
              <a:buChar char="n"/>
            </a:pPr>
            <a:r>
              <a:rPr lang="en-US" altLang="en-US" sz="3200" kern="0" dirty="0">
                <a:solidFill>
                  <a:srgbClr val="000000"/>
                </a:solidFill>
                <a:latin typeface="Arial"/>
              </a:rPr>
              <a:t>Research the job</a:t>
            </a:r>
          </a:p>
          <a:p>
            <a:pPr marL="342900" lvl="0" indent="-342900">
              <a:spcBef>
                <a:spcPct val="20000"/>
              </a:spcBef>
              <a:buClr>
                <a:srgbClr val="CC9900"/>
              </a:buClr>
              <a:buSzPct val="65000"/>
              <a:buFont typeface="Wingdings" pitchFamily="2" charset="2"/>
              <a:buChar char="n"/>
            </a:pPr>
            <a:r>
              <a:rPr lang="en-US" altLang="en-US" sz="3200" kern="0" dirty="0">
                <a:solidFill>
                  <a:srgbClr val="000000"/>
                </a:solidFill>
                <a:latin typeface="Arial"/>
              </a:rPr>
              <a:t>Find out what are the KSA’s for the job</a:t>
            </a:r>
          </a:p>
          <a:p>
            <a:pPr marL="342900" lvl="0" indent="-342900">
              <a:spcBef>
                <a:spcPct val="20000"/>
              </a:spcBef>
              <a:buClr>
                <a:srgbClr val="CC9900"/>
              </a:buClr>
              <a:buSzPct val="65000"/>
              <a:buFont typeface="Wingdings" pitchFamily="2" charset="2"/>
              <a:buChar char="n"/>
            </a:pPr>
            <a:r>
              <a:rPr lang="en-US" altLang="en-US" sz="3200" kern="0" dirty="0">
                <a:solidFill>
                  <a:srgbClr val="000000"/>
                </a:solidFill>
                <a:latin typeface="Arial"/>
              </a:rPr>
              <a:t>Evaluate your strengths</a:t>
            </a:r>
          </a:p>
          <a:p>
            <a:pPr marL="342900" lvl="0" indent="-342900">
              <a:spcBef>
                <a:spcPct val="20000"/>
              </a:spcBef>
              <a:buClr>
                <a:srgbClr val="CC9900"/>
              </a:buClr>
              <a:buSzPct val="65000"/>
              <a:buFont typeface="Wingdings" pitchFamily="2" charset="2"/>
              <a:buChar char="n"/>
            </a:pPr>
            <a:r>
              <a:rPr lang="en-US" altLang="en-US" sz="3200" kern="0" dirty="0">
                <a:solidFill>
                  <a:srgbClr val="000000"/>
                </a:solidFill>
                <a:latin typeface="Arial"/>
              </a:rPr>
              <a:t>Think about how your strengths relate to the KSA’s for the job</a:t>
            </a:r>
          </a:p>
          <a:p>
            <a:pPr marL="342900" lvl="0" indent="-342900">
              <a:spcBef>
                <a:spcPct val="20000"/>
              </a:spcBef>
              <a:buClr>
                <a:srgbClr val="CC9900"/>
              </a:buClr>
              <a:buSzPct val="65000"/>
              <a:buFont typeface="Wingdings" pitchFamily="2" charset="2"/>
              <a:buChar char="n"/>
            </a:pPr>
            <a:endParaRPr lang="en-US" altLang="en-US" sz="2600" kern="0" dirty="0">
              <a:solidFill>
                <a:srgbClr val="000000"/>
              </a:solidFill>
              <a:latin typeface="Arial"/>
            </a:endParaRPr>
          </a:p>
        </p:txBody>
      </p:sp>
    </p:spTree>
    <p:extLst>
      <p:ext uri="{BB962C8B-B14F-4D97-AF65-F5344CB8AC3E}">
        <p14:creationId xmlns:p14="http://schemas.microsoft.com/office/powerpoint/2010/main" val="1017855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CACC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TotalTime>
  <Words>1096</Words>
  <Application>Microsoft Office PowerPoint</Application>
  <PresentationFormat>On-screen Show (4:3)</PresentationFormat>
  <Paragraphs>173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Office Theme</vt:lpstr>
      <vt:lpstr>KSA Workshop  for FAA Employees</vt:lpstr>
      <vt:lpstr>What is a KSA</vt:lpstr>
      <vt:lpstr>KSAs – KNOWLEDGE</vt:lpstr>
      <vt:lpstr>KSAs – SKILLS</vt:lpstr>
      <vt:lpstr>KSAs – ABILITIES</vt:lpstr>
      <vt:lpstr>Common KSA’s  </vt:lpstr>
      <vt:lpstr>Common KSA’s </vt:lpstr>
      <vt:lpstr>Leadership Dimensions                  *Leading Change   * Leading People   * Building Relationships   * Achieving Results  </vt:lpstr>
      <vt:lpstr>OK, now that you know what KSAs are, What’s Your Next Step?</vt:lpstr>
      <vt:lpstr>In lieu of providing a KSA narrative response in the text box listed below, each Managerial Selection Factor and/or Technical Factor, in your work history, please include information that provides specific examples of how you meet the response level or answer you chose for each KSA.   </vt:lpstr>
      <vt:lpstr>  KSAs and Leadership Dimensions   Usually found in the questionnaire section of the vacancy announcement  Each example to have its own page</vt:lpstr>
      <vt:lpstr> SPRECIALIZED EXPERIENCE  and/or   TECHNICAL EXPERIENCE   Usually found within the qualifications section of the vacancy announcement  Each example to have its own page   </vt:lpstr>
      <vt:lpstr>FORMAT for each  Name  Vacancy Announcement  KSA 1, or Leadership Demension 1, or Spec Exp / Tech Exp  </vt:lpstr>
      <vt:lpstr>More on writing KSAs</vt:lpstr>
      <vt:lpstr>STAR Format</vt:lpstr>
      <vt:lpstr>PowerPoint Presentation</vt:lpstr>
      <vt:lpstr>At minimum, your KSAs should show</vt:lpstr>
      <vt:lpstr>Always customize your KSA</vt:lpstr>
      <vt:lpstr>Other KSAs examples </vt:lpstr>
      <vt:lpstr>PowerPoint Presentation</vt:lpstr>
      <vt:lpstr>When it comes to expressing your writing skills, your KSAs should describe</vt:lpstr>
      <vt:lpstr>How to write a KSA in four steps</vt:lpstr>
      <vt:lpstr>Step 2- Give examples that demonstrate your KSAs </vt:lpstr>
      <vt:lpstr> Step 3- Take examples one step further  (Results) </vt:lpstr>
      <vt:lpstr>Step 4  Relevant training, course work or awards </vt:lpstr>
      <vt:lpstr>Your KSAs should</vt:lpstr>
      <vt:lpstr>Please don’t</vt:lpstr>
      <vt:lpstr>Prior to submission</vt:lpstr>
      <vt:lpstr> TIPS that will help you in times of mild stress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Catania</dc:creator>
  <cp:lastModifiedBy>Catania, Darrin (FAA)</cp:lastModifiedBy>
  <cp:revision>45</cp:revision>
  <cp:lastPrinted>2016-08-15T18:31:36Z</cp:lastPrinted>
  <dcterms:created xsi:type="dcterms:W3CDTF">2016-06-01T15:44:51Z</dcterms:created>
  <dcterms:modified xsi:type="dcterms:W3CDTF">2019-09-25T15:47:45Z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2016-03-08T00:00:00Z</vt:filetime>
  </property>
  <property fmtid="{D5CDD505-2E9C-101B-9397-08002B2CF9AE}" pid="3" name="LastSaved">
    <vt:filetime>2016-06-01T00:00:00Z</vt:filetime>
  </property>
</Properties>
</file>